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48"/>
  </p:notesMasterIdLst>
  <p:sldIdLst>
    <p:sldId id="256" r:id="rId2"/>
    <p:sldId id="293" r:id="rId3"/>
    <p:sldId id="366" r:id="rId4"/>
    <p:sldId id="415" r:id="rId5"/>
    <p:sldId id="417" r:id="rId6"/>
    <p:sldId id="421" r:id="rId7"/>
    <p:sldId id="428" r:id="rId8"/>
    <p:sldId id="312" r:id="rId9"/>
    <p:sldId id="266" r:id="rId10"/>
    <p:sldId id="435" r:id="rId11"/>
    <p:sldId id="436" r:id="rId12"/>
    <p:sldId id="437" r:id="rId13"/>
    <p:sldId id="438" r:id="rId14"/>
    <p:sldId id="439" r:id="rId15"/>
    <p:sldId id="440" r:id="rId16"/>
    <p:sldId id="441" r:id="rId17"/>
    <p:sldId id="442" r:id="rId18"/>
    <p:sldId id="412" r:id="rId19"/>
    <p:sldId id="443" r:id="rId20"/>
    <p:sldId id="447" r:id="rId21"/>
    <p:sldId id="444" r:id="rId22"/>
    <p:sldId id="445" r:id="rId23"/>
    <p:sldId id="446" r:id="rId24"/>
    <p:sldId id="448" r:id="rId25"/>
    <p:sldId id="449" r:id="rId26"/>
    <p:sldId id="451" r:id="rId27"/>
    <p:sldId id="450" r:id="rId28"/>
    <p:sldId id="452" r:id="rId29"/>
    <p:sldId id="453" r:id="rId30"/>
    <p:sldId id="454" r:id="rId31"/>
    <p:sldId id="455" r:id="rId32"/>
    <p:sldId id="456" r:id="rId33"/>
    <p:sldId id="457" r:id="rId34"/>
    <p:sldId id="460" r:id="rId35"/>
    <p:sldId id="461" r:id="rId36"/>
    <p:sldId id="459" r:id="rId37"/>
    <p:sldId id="462" r:id="rId38"/>
    <p:sldId id="464" r:id="rId39"/>
    <p:sldId id="465" r:id="rId40"/>
    <p:sldId id="466" r:id="rId41"/>
    <p:sldId id="467" r:id="rId42"/>
    <p:sldId id="468" r:id="rId43"/>
    <p:sldId id="469" r:id="rId44"/>
    <p:sldId id="470" r:id="rId45"/>
    <p:sldId id="471" r:id="rId46"/>
    <p:sldId id="472"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78388"/>
  </p:normalViewPr>
  <p:slideViewPr>
    <p:cSldViewPr snapToGrid="0">
      <p:cViewPr varScale="1">
        <p:scale>
          <a:sx n="133" d="100"/>
          <a:sy n="133" d="100"/>
        </p:scale>
        <p:origin x="3536" y="20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3.png>
</file>

<file path=ppt/media/image4.png>
</file>

<file path=ppt/media/image5.jpg>
</file>

<file path=ppt/media/image6.jp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5/4/24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a:t>
            </a:fld>
            <a:endParaRPr lang="es-ES_tradnl"/>
          </a:p>
        </p:txBody>
      </p:sp>
    </p:spTree>
    <p:extLst>
      <p:ext uri="{BB962C8B-B14F-4D97-AF65-F5344CB8AC3E}">
        <p14:creationId xmlns:p14="http://schemas.microsoft.com/office/powerpoint/2010/main" val="2062906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Despliegue de parámetros del modelo:  Ejemplo de </a:t>
            </a:r>
            <a:r>
              <a:rPr lang="es-ES_tradnl" sz="1200" dirty="0" err="1"/>
              <a:t>tensorflow</a:t>
            </a:r>
            <a:r>
              <a:rPr lang="es-ES_tradnl" sz="1200" dirty="0"/>
              <a:t> lite, donde le puedo enviar los pesos e implementar el modelo con esta librería más liviana</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Despliegue de objetos serializados: El archivo </a:t>
            </a:r>
            <a:r>
              <a:rPr lang="es-ES_tradnl" sz="1200" dirty="0" err="1"/>
              <a:t>pickle</a:t>
            </a:r>
            <a:r>
              <a:rPr lang="es-ES_tradnl" sz="1200" dirty="0"/>
              <a:t> de Python no permite esto. </a:t>
            </a:r>
            <a:r>
              <a:rPr lang="en-US" sz="1800" dirty="0">
                <a:effectLst/>
                <a:latin typeface="LMRoman10"/>
              </a:rPr>
              <a:t>An evident drawback is that an update might be quite “heavy,” which is a problem if your software system has millions of users.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Desplegando en el browser: </a:t>
            </a:r>
            <a:r>
              <a:rPr lang="en-US" sz="1800" b="1" dirty="0" err="1">
                <a:effectLst/>
                <a:latin typeface="LMRoman10"/>
              </a:rPr>
              <a:t>TensorFlow.js</a:t>
            </a:r>
            <a:r>
              <a:rPr lang="en-US" sz="1800" b="1" dirty="0">
                <a:effectLst/>
                <a:latin typeface="LMRoman10"/>
              </a:rPr>
              <a:t>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LMRoman10"/>
              </a:rPr>
              <a:t>Ventajas</a:t>
            </a: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The main advantage of dynamic deployment to users’ devices is that the calls to the model will be fast for the user.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It also reduces the impact on the organization’s servers, as most computations are performed on the user’s device. Additionally, if the model is deployed to the browser, the organization’s infrastructure only needs to serve a web page that includes the model’s parameters.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LMRoman10"/>
              </a:rPr>
              <a:t>Desventajas</a:t>
            </a:r>
            <a:r>
              <a:rPr lang="en-US" sz="1800" dirty="0">
                <a:effectLst/>
                <a:latin typeface="LMRoman1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 downside of the browser-based deployment is that the bandwidth cost and application startup time might increase. The users must download the model’s parameters each time they start the web application, as opposed to doing it only once when they install an application.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Another drawback occurs during model updates. Recall, a serialized object can be quite voluminous. Some users may be offline during the update, or even turn off all future updates. In that case, you may end up with different users using very different model versions.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Deploying models on the user’s device means that the model easily becomes available for third-party analyses. They may try to reverse-engineer the model to reproduce its behavior.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As with static deployment, deploying to a user’s device makes it difficult to monitor the model performance. </a:t>
            </a:r>
            <a:endParaRPr lang="en-US" sz="4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13</a:t>
            </a:fld>
            <a:endParaRPr lang="es-ES_tradnl"/>
          </a:p>
        </p:txBody>
      </p:sp>
    </p:spTree>
    <p:extLst>
      <p:ext uri="{BB962C8B-B14F-4D97-AF65-F5344CB8AC3E}">
        <p14:creationId xmlns:p14="http://schemas.microsoft.com/office/powerpoint/2010/main" val="292540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200" dirty="0" err="1"/>
              <a:t>Volveremos</a:t>
            </a:r>
            <a:r>
              <a:rPr lang="en-US" sz="1200" dirty="0"/>
              <a:t> </a:t>
            </a:r>
            <a:r>
              <a:rPr lang="en-US" sz="1200" dirty="0" err="1"/>
              <a:t>sobre</a:t>
            </a:r>
            <a:r>
              <a:rPr lang="en-US" sz="1200" dirty="0"/>
              <a:t> </a:t>
            </a:r>
            <a:r>
              <a:rPr lang="en-US" sz="1200" dirty="0" err="1"/>
              <a:t>esto</a:t>
            </a:r>
            <a:r>
              <a:rPr lang="en-US" sz="1200" dirty="0"/>
              <a:t> la </a:t>
            </a:r>
            <a:r>
              <a:rPr lang="en-US" sz="1200" dirty="0" err="1"/>
              <a:t>clase</a:t>
            </a:r>
            <a:r>
              <a:rPr lang="en-US" sz="1200" dirty="0"/>
              <a:t> </a:t>
            </a:r>
            <a:r>
              <a:rPr lang="en-US" sz="1200" dirty="0" err="1"/>
              <a:t>qeu</a:t>
            </a:r>
            <a:r>
              <a:rPr lang="en-US" sz="1200" dirty="0"/>
              <a:t> </a:t>
            </a:r>
            <a:r>
              <a:rPr lang="en-US" sz="1200" dirty="0" err="1"/>
              <a:t>viene</a:t>
            </a:r>
            <a:r>
              <a:rPr lang="en-US" sz="1200" dirty="0"/>
              <a:t> </a:t>
            </a:r>
            <a:r>
              <a:rPr lang="en-US" sz="1200" dirty="0" err="1"/>
              <a:t>en</a:t>
            </a:r>
            <a:r>
              <a:rPr lang="en-US" sz="1200" dirty="0"/>
              <a:t> on-line</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3040956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la entrada puede ser un artículo de noticias. Un modelo puede predecir el tema del artículo, otro modelo puede extraer entidades nombradas, el tercer modelo puede generar un resumen del artículo, y así sucesivamente. </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3725899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la entrada puede ser un artículo de noticias. Un modelo puede predecir el tema del artículo, otro modelo puede extraer entidades nombradas, el tercer modelo puede generar un resumen del artículo, y así sucesivamente. </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1978901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18</a:t>
            </a:fld>
            <a:endParaRPr lang="es-ES_tradnl"/>
          </a:p>
        </p:txBody>
      </p:sp>
    </p:spTree>
    <p:extLst>
      <p:ext uri="{BB962C8B-B14F-4D97-AF65-F5344CB8AC3E}">
        <p14:creationId xmlns:p14="http://schemas.microsoft.com/office/powerpoint/2010/main" val="1384031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19</a:t>
            </a:fld>
            <a:endParaRPr lang="es-ES_tradnl"/>
          </a:p>
        </p:txBody>
      </p:sp>
    </p:spTree>
    <p:extLst>
      <p:ext uri="{BB962C8B-B14F-4D97-AF65-F5344CB8AC3E}">
        <p14:creationId xmlns:p14="http://schemas.microsoft.com/office/powerpoint/2010/main" val="42461583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20</a:t>
            </a:fld>
            <a:endParaRPr lang="es-ES_tradnl"/>
          </a:p>
        </p:txBody>
      </p:sp>
    </p:spTree>
    <p:extLst>
      <p:ext uri="{BB962C8B-B14F-4D97-AF65-F5344CB8AC3E}">
        <p14:creationId xmlns:p14="http://schemas.microsoft.com/office/powerpoint/2010/main" val="31082748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solidFill>
                  <a:schemeClr val="accent4">
                    <a:lumMod val="60000"/>
                    <a:lumOff val="40000"/>
                  </a:schemeClr>
                </a:solidFill>
              </a:rPr>
              <a:t>estadísticamente significativa, es la parte difícil, se debe consultar libros especifico de esto.</a:t>
            </a:r>
          </a:p>
          <a:p>
            <a:endParaRPr lang="es-ES_tradnl" sz="1200" dirty="0">
              <a:solidFill>
                <a:schemeClr val="accent4">
                  <a:lumMod val="60000"/>
                  <a:lumOff val="40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Even if your A/B test result isn’t statistically significant, it doesn’t mean that this A/B test fails. If you’ve run your A/B test with a lot of samples and the difference between the two tested models is statistically insignificant, maybe there isn’t much difference between these two models, and it’s probably OK for you to use either. </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278283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escenario plausible es que primero implementes el modelo candidato en un mercado menos crítico antes de implementarlo para todos.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22</a:t>
            </a:fld>
            <a:endParaRPr lang="es-ES_tradnl"/>
          </a:p>
        </p:txBody>
      </p:sp>
    </p:spTree>
    <p:extLst>
      <p:ext uri="{BB962C8B-B14F-4D97-AF65-F5344CB8AC3E}">
        <p14:creationId xmlns:p14="http://schemas.microsoft.com/office/powerpoint/2010/main" val="1957471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escenario plausible es que primero implementes el modelo candidato en un mercado menos crítico antes de implementarlo para todos.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4110402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Los recursos necesarios se especifican como opciones cuando se programa un trabajo o el programador los estima. </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instance, if a job requires 8 GB of memory and two CPUs, the scheduler needs to find among the resources it manages an instance with 8 GB of memory and two CPUs and wait until the instance is not executing other jobs to run this job on the instance.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However, the number of resources specified by users is not always correct. For example, I might estimate, and therefore specify, that a job needs 4 GB of memory, but this job only needs 3 GB of memory or needs 4 GB of memory at peak and only 1–2 GB of memory otherwise. Sophisticated schedulers like Google’s Borg estimate how many resources a job will actually need and reclaim unused resources for other jobs, further optimizing resource utilization.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a:t>
            </a:fld>
            <a:endParaRPr lang="es-ES_tradnl"/>
          </a:p>
        </p:txBody>
      </p:sp>
    </p:spTree>
    <p:extLst>
      <p:ext uri="{BB962C8B-B14F-4D97-AF65-F5344CB8AC3E}">
        <p14:creationId xmlns:p14="http://schemas.microsoft.com/office/powerpoint/2010/main" val="40996772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Solo nos vamos a centrar en las dos más populares: </a:t>
            </a:r>
            <a:r>
              <a:rPr lang="es-ES_tradnl" sz="1200" i="1" dirty="0"/>
              <a:t>REST API, predicción en lote</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25</a:t>
            </a:fld>
            <a:endParaRPr lang="es-ES_tradnl"/>
          </a:p>
        </p:txBody>
      </p:sp>
    </p:spTree>
    <p:extLst>
      <p:ext uri="{BB962C8B-B14F-4D97-AF65-F5344CB8AC3E}">
        <p14:creationId xmlns:p14="http://schemas.microsoft.com/office/powerpoint/2010/main" val="33527444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38482011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5448633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56194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30</a:t>
            </a:fld>
            <a:endParaRPr lang="es-ES_tradnl"/>
          </a:p>
        </p:txBody>
      </p:sp>
    </p:spTree>
    <p:extLst>
      <p:ext uri="{BB962C8B-B14F-4D97-AF65-F5344CB8AC3E}">
        <p14:creationId xmlns:p14="http://schemas.microsoft.com/office/powerpoint/2010/main" val="17579977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30657484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32</a:t>
            </a:fld>
            <a:endParaRPr lang="es-ES_tradnl"/>
          </a:p>
        </p:txBody>
      </p:sp>
    </p:spTree>
    <p:extLst>
      <p:ext uri="{BB962C8B-B14F-4D97-AF65-F5344CB8AC3E}">
        <p14:creationId xmlns:p14="http://schemas.microsoft.com/office/powerpoint/2010/main" val="2067180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34</a:t>
            </a:fld>
            <a:endParaRPr lang="es-ES_tradnl"/>
          </a:p>
        </p:txBody>
      </p:sp>
    </p:spTree>
    <p:extLst>
      <p:ext uri="{BB962C8B-B14F-4D97-AF65-F5344CB8AC3E}">
        <p14:creationId xmlns:p14="http://schemas.microsoft.com/office/powerpoint/2010/main" val="22405720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35</a:t>
            </a:fld>
            <a:endParaRPr lang="es-ES_tradnl"/>
          </a:p>
        </p:txBody>
      </p:sp>
    </p:spTree>
    <p:extLst>
      <p:ext uri="{BB962C8B-B14F-4D97-AF65-F5344CB8AC3E}">
        <p14:creationId xmlns:p14="http://schemas.microsoft.com/office/powerpoint/2010/main" val="22593959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36</a:t>
            </a:fld>
            <a:endParaRPr lang="es-ES_tradnl"/>
          </a:p>
        </p:txBody>
      </p:sp>
    </p:spTree>
    <p:extLst>
      <p:ext uri="{BB962C8B-B14F-4D97-AF65-F5344CB8AC3E}">
        <p14:creationId xmlns:p14="http://schemas.microsoft.com/office/powerpoint/2010/main" val="1391684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a:t>
            </a:fld>
            <a:endParaRPr lang="es-ES_tradnl"/>
          </a:p>
        </p:txBody>
      </p:sp>
    </p:spTree>
    <p:extLst>
      <p:ext uri="{BB962C8B-B14F-4D97-AF65-F5344CB8AC3E}">
        <p14:creationId xmlns:p14="http://schemas.microsoft.com/office/powerpoint/2010/main" val="19982102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37</a:t>
            </a:fld>
            <a:endParaRPr lang="es-ES_tradnl"/>
          </a:p>
        </p:txBody>
      </p:sp>
    </p:spTree>
    <p:extLst>
      <p:ext uri="{BB962C8B-B14F-4D97-AF65-F5344CB8AC3E}">
        <p14:creationId xmlns:p14="http://schemas.microsoft.com/office/powerpoint/2010/main" val="38027802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38</a:t>
            </a:fld>
            <a:endParaRPr lang="es-ES_tradnl"/>
          </a:p>
        </p:txBody>
      </p:sp>
    </p:spTree>
    <p:extLst>
      <p:ext uri="{BB962C8B-B14F-4D97-AF65-F5344CB8AC3E}">
        <p14:creationId xmlns:p14="http://schemas.microsoft.com/office/powerpoint/2010/main" val="15280844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40</a:t>
            </a:fld>
            <a:endParaRPr lang="es-ES_tradnl"/>
          </a:p>
        </p:txBody>
      </p:sp>
    </p:spTree>
    <p:extLst>
      <p:ext uri="{BB962C8B-B14F-4D97-AF65-F5344CB8AC3E}">
        <p14:creationId xmlns:p14="http://schemas.microsoft.com/office/powerpoint/2010/main" val="39896313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41</a:t>
            </a:fld>
            <a:endParaRPr lang="es-ES_tradnl"/>
          </a:p>
        </p:txBody>
      </p:sp>
    </p:spTree>
    <p:extLst>
      <p:ext uri="{BB962C8B-B14F-4D97-AF65-F5344CB8AC3E}">
        <p14:creationId xmlns:p14="http://schemas.microsoft.com/office/powerpoint/2010/main" val="37424590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42</a:t>
            </a:fld>
            <a:endParaRPr lang="es-ES_tradnl"/>
          </a:p>
        </p:txBody>
      </p:sp>
    </p:spTree>
    <p:extLst>
      <p:ext uri="{BB962C8B-B14F-4D97-AF65-F5344CB8AC3E}">
        <p14:creationId xmlns:p14="http://schemas.microsoft.com/office/powerpoint/2010/main" val="765540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43</a:t>
            </a:fld>
            <a:endParaRPr lang="es-ES_tradnl"/>
          </a:p>
        </p:txBody>
      </p:sp>
    </p:spTree>
    <p:extLst>
      <p:ext uri="{BB962C8B-B14F-4D97-AF65-F5344CB8AC3E}">
        <p14:creationId xmlns:p14="http://schemas.microsoft.com/office/powerpoint/2010/main" val="5921331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44</a:t>
            </a:fld>
            <a:endParaRPr lang="es-ES_tradnl"/>
          </a:p>
        </p:txBody>
      </p:sp>
    </p:spTree>
    <p:extLst>
      <p:ext uri="{BB962C8B-B14F-4D97-AF65-F5344CB8AC3E}">
        <p14:creationId xmlns:p14="http://schemas.microsoft.com/office/powerpoint/2010/main" val="31487949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45</a:t>
            </a:fld>
            <a:endParaRPr lang="es-ES_tradnl"/>
          </a:p>
        </p:txBody>
      </p:sp>
    </p:spTree>
    <p:extLst>
      <p:ext uri="{BB962C8B-B14F-4D97-AF65-F5344CB8AC3E}">
        <p14:creationId xmlns:p14="http://schemas.microsoft.com/office/powerpoint/2010/main" val="18632797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46</a:t>
            </a:fld>
            <a:endParaRPr lang="es-ES_tradnl"/>
          </a:p>
        </p:txBody>
      </p:sp>
    </p:spTree>
    <p:extLst>
      <p:ext uri="{BB962C8B-B14F-4D97-AF65-F5344CB8AC3E}">
        <p14:creationId xmlns:p14="http://schemas.microsoft.com/office/powerpoint/2010/main" val="3271894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a:t>
            </a:fld>
            <a:endParaRPr lang="es-ES_tradnl"/>
          </a:p>
        </p:txBody>
      </p:sp>
    </p:spTree>
    <p:extLst>
      <p:ext uri="{BB962C8B-B14F-4D97-AF65-F5344CB8AC3E}">
        <p14:creationId xmlns:p14="http://schemas.microsoft.com/office/powerpoint/2010/main" val="22745684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a:t>
            </a:fld>
            <a:endParaRPr lang="es-ES_tradnl"/>
          </a:p>
        </p:txBody>
      </p:sp>
    </p:spTree>
    <p:extLst>
      <p:ext uri="{BB962C8B-B14F-4D97-AF65-F5344CB8AC3E}">
        <p14:creationId xmlns:p14="http://schemas.microsoft.com/office/powerpoint/2010/main" val="4355505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En esta clase veremos lo destacado</a:t>
            </a:r>
          </a:p>
          <a:p>
            <a:endParaRPr lang="es-ES_tradnl" dirty="0"/>
          </a:p>
          <a:p>
            <a:r>
              <a:rPr lang="es-ES_tradnl" dirty="0" err="1"/>
              <a:t>AdD</a:t>
            </a:r>
            <a:r>
              <a:rPr lang="es-ES_tradnl" dirty="0"/>
              <a:t>: </a:t>
            </a:r>
            <a:r>
              <a:rPr lang="es-ES_tradnl" i="1" dirty="0"/>
              <a:t>Análisis de datos </a:t>
            </a:r>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9</a:t>
            </a:fld>
            <a:endParaRPr lang="es-ES_tradnl"/>
          </a:p>
        </p:txBody>
      </p:sp>
    </p:spTree>
    <p:extLst>
      <p:ext uri="{BB962C8B-B14F-4D97-AF65-F5344CB8AC3E}">
        <p14:creationId xmlns:p14="http://schemas.microsoft.com/office/powerpoint/2010/main" val="417094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10</a:t>
            </a:fld>
            <a:endParaRPr lang="es-ES_tradnl"/>
          </a:p>
        </p:txBody>
      </p:sp>
    </p:spTree>
    <p:extLst>
      <p:ext uri="{BB962C8B-B14F-4D97-AF65-F5344CB8AC3E}">
        <p14:creationId xmlns:p14="http://schemas.microsoft.com/office/powerpoint/2010/main" val="2339035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11</a:t>
            </a:fld>
            <a:endParaRPr lang="es-ES_tradnl"/>
          </a:p>
        </p:txBody>
      </p:sp>
    </p:spTree>
    <p:extLst>
      <p:ext uri="{BB962C8B-B14F-4D97-AF65-F5344CB8AC3E}">
        <p14:creationId xmlns:p14="http://schemas.microsoft.com/office/powerpoint/2010/main" val="4723895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dirty="0" err="1"/>
              <a:t>Dependiendo</a:t>
            </a:r>
            <a:r>
              <a:rPr lang="en-US" dirty="0"/>
              <a:t> del </a:t>
            </a:r>
            <a:r>
              <a:rPr lang="en-US" dirty="0" err="1"/>
              <a:t>sistema</a:t>
            </a:r>
            <a:r>
              <a:rPr lang="en-US" dirty="0"/>
              <a:t> </a:t>
            </a:r>
            <a:r>
              <a:rPr lang="en-US" dirty="0" err="1"/>
              <a:t>operativo</a:t>
            </a:r>
            <a:r>
              <a:rPr lang="en-US" dirty="0"/>
              <a:t> y del </a:t>
            </a:r>
            <a:r>
              <a:rPr lang="en-US" dirty="0" err="1"/>
              <a:t>entorno</a:t>
            </a:r>
            <a:r>
              <a:rPr lang="en-US" dirty="0"/>
              <a:t> de </a:t>
            </a:r>
            <a:r>
              <a:rPr lang="en-US" dirty="0" err="1"/>
              <a:t>ejecución</a:t>
            </a:r>
            <a:r>
              <a:rPr lang="en-US" dirty="0"/>
              <a:t>, </a:t>
            </a:r>
            <a:r>
              <a:rPr lang="en-US" dirty="0" err="1"/>
              <a:t>los</a:t>
            </a:r>
            <a:r>
              <a:rPr lang="en-US" dirty="0"/>
              <a:t> </a:t>
            </a:r>
            <a:r>
              <a:rPr lang="en-US" dirty="0" err="1"/>
              <a:t>objetos</a:t>
            </a:r>
            <a:r>
              <a:rPr lang="en-US" dirty="0"/>
              <a:t> tanto del </a:t>
            </a:r>
            <a:r>
              <a:rPr lang="en-US" dirty="0" err="1"/>
              <a:t>modelo</a:t>
            </a:r>
            <a:r>
              <a:rPr lang="en-US" dirty="0"/>
              <a:t> </a:t>
            </a:r>
            <a:r>
              <a:rPr lang="en-US" dirty="0" err="1"/>
              <a:t>como</a:t>
            </a:r>
            <a:r>
              <a:rPr lang="en-US" dirty="0"/>
              <a:t> del extractor de </a:t>
            </a:r>
            <a:r>
              <a:rPr lang="en-US" dirty="0" err="1"/>
              <a:t>características</a:t>
            </a:r>
            <a:r>
              <a:rPr lang="en-US" dirty="0"/>
              <a:t> </a:t>
            </a:r>
            <a:r>
              <a:rPr lang="en-US" dirty="0" err="1"/>
              <a:t>pueden</a:t>
            </a:r>
            <a:r>
              <a:rPr lang="en-US" dirty="0"/>
              <a:t> ser </a:t>
            </a:r>
            <a:r>
              <a:rPr lang="en-US" dirty="0" err="1"/>
              <a:t>empaquetados</a:t>
            </a:r>
            <a:r>
              <a:rPr lang="en-US" dirty="0"/>
              <a:t> </a:t>
            </a:r>
            <a:r>
              <a:rPr lang="en-US" dirty="0" err="1"/>
              <a:t>como</a:t>
            </a:r>
            <a:r>
              <a:rPr lang="en-US" dirty="0"/>
              <a:t> </a:t>
            </a:r>
            <a:r>
              <a:rPr lang="en-US" dirty="0" err="1"/>
              <a:t>parte</a:t>
            </a:r>
            <a:r>
              <a:rPr lang="en-US" dirty="0"/>
              <a:t> de </a:t>
            </a:r>
            <a:r>
              <a:rPr lang="en-US" dirty="0" err="1"/>
              <a:t>una</a:t>
            </a:r>
            <a:r>
              <a:rPr lang="en-US" dirty="0"/>
              <a:t> </a:t>
            </a:r>
            <a:r>
              <a:rPr lang="en-US" dirty="0" err="1"/>
              <a:t>biblioteca</a:t>
            </a:r>
            <a:r>
              <a:rPr lang="en-US" dirty="0"/>
              <a:t> de enlace </a:t>
            </a:r>
            <a:r>
              <a:rPr lang="en-US" dirty="0" err="1"/>
              <a:t>dinámico</a:t>
            </a:r>
            <a:r>
              <a:rPr lang="en-US" dirty="0"/>
              <a:t> (DLL </a:t>
            </a:r>
            <a:r>
              <a:rPr lang="en-US" dirty="0" err="1"/>
              <a:t>en</a:t>
            </a:r>
            <a:r>
              <a:rPr lang="en-US" dirty="0"/>
              <a:t> Windows), </a:t>
            </a:r>
            <a:r>
              <a:rPr lang="en-US" dirty="0" err="1"/>
              <a:t>Objetos</a:t>
            </a:r>
            <a:r>
              <a:rPr lang="en-US" dirty="0"/>
              <a:t> </a:t>
            </a:r>
            <a:r>
              <a:rPr lang="en-US" dirty="0" err="1"/>
              <a:t>Compartidos</a:t>
            </a:r>
            <a:r>
              <a:rPr lang="en-US" dirty="0"/>
              <a:t> (*.so </a:t>
            </a:r>
            <a:r>
              <a:rPr lang="en-US" dirty="0" err="1"/>
              <a:t>en</a:t>
            </a:r>
            <a:r>
              <a:rPr lang="en-US" dirty="0"/>
              <a:t> Linux), o ser </a:t>
            </a:r>
            <a:r>
              <a:rPr lang="en-US" dirty="0" err="1"/>
              <a:t>serializados</a:t>
            </a:r>
            <a:r>
              <a:rPr lang="en-US" dirty="0"/>
              <a:t> y </a:t>
            </a:r>
            <a:r>
              <a:rPr lang="en-US" dirty="0" err="1"/>
              <a:t>guardados</a:t>
            </a:r>
            <a:r>
              <a:rPr lang="en-US" dirty="0"/>
              <a:t> </a:t>
            </a:r>
            <a:r>
              <a:rPr lang="en-US" dirty="0" err="1"/>
              <a:t>en</a:t>
            </a:r>
            <a:r>
              <a:rPr lang="en-US" dirty="0"/>
              <a:t> la </a:t>
            </a:r>
            <a:r>
              <a:rPr lang="en-US" dirty="0" err="1"/>
              <a:t>ubicación</a:t>
            </a:r>
            <a:r>
              <a:rPr lang="en-US" dirty="0"/>
              <a:t> de </a:t>
            </a:r>
            <a:r>
              <a:rPr lang="en-US" dirty="0" err="1"/>
              <a:t>recursos</a:t>
            </a:r>
            <a:r>
              <a:rPr lang="en-US" dirty="0"/>
              <a:t> </a:t>
            </a:r>
            <a:r>
              <a:rPr lang="en-US" dirty="0" err="1"/>
              <a:t>estándar</a:t>
            </a:r>
            <a:r>
              <a:rPr lang="en-US" dirty="0"/>
              <a:t> para </a:t>
            </a:r>
            <a:r>
              <a:rPr lang="en-US" dirty="0" err="1"/>
              <a:t>sistemas</a:t>
            </a:r>
            <a:r>
              <a:rPr lang="en-US" dirty="0"/>
              <a:t> </a:t>
            </a:r>
            <a:r>
              <a:rPr lang="en-US" dirty="0" err="1"/>
              <a:t>basados</a:t>
            </a:r>
            <a:r>
              <a:rPr lang="en-US" dirty="0"/>
              <a:t> </a:t>
            </a:r>
            <a:r>
              <a:rPr lang="en-US" dirty="0" err="1"/>
              <a:t>en</a:t>
            </a:r>
            <a:r>
              <a:rPr lang="en-US" dirty="0"/>
              <a:t> </a:t>
            </a:r>
            <a:r>
              <a:rPr lang="en-US" dirty="0" err="1"/>
              <a:t>máquinas</a:t>
            </a:r>
            <a:r>
              <a:rPr lang="en-US" dirty="0"/>
              <a:t> </a:t>
            </a:r>
            <a:r>
              <a:rPr lang="en-US" dirty="0" err="1"/>
              <a:t>virtuales</a:t>
            </a:r>
            <a:r>
              <a:rPr lang="en-US" dirty="0"/>
              <a:t>, </a:t>
            </a:r>
            <a:r>
              <a:rPr lang="en-US" dirty="0" err="1"/>
              <a:t>como</a:t>
            </a:r>
            <a:r>
              <a:rPr lang="en-US" dirty="0"/>
              <a:t> Java y </a:t>
            </a:r>
            <a:r>
              <a:rPr lang="en-US" dirty="0" err="1"/>
              <a:t>.Net</a:t>
            </a:r>
            <a:r>
              <a:rPr lang="en-US" dirty="0"/>
              <a:t>.</a:t>
            </a:r>
          </a:p>
          <a:p>
            <a:endParaRPr lang="en-US" dirty="0"/>
          </a:p>
          <a:p>
            <a:pPr marL="0" indent="0">
              <a:buNone/>
            </a:pPr>
            <a:r>
              <a:rPr lang="es-ES_tradnl" sz="1200" dirty="0"/>
              <a:t>Ventajas</a:t>
            </a:r>
          </a:p>
          <a:p>
            <a:r>
              <a:rPr lang="es-ES_tradnl" sz="1200" dirty="0"/>
              <a:t>El software tiene control directo con el modelo, con una ejecución sin latencias.</a:t>
            </a:r>
          </a:p>
          <a:p>
            <a:r>
              <a:rPr lang="es-ES_tradnl" sz="1200" dirty="0"/>
              <a:t>Los datos del usuario no se envían a ningún lado.</a:t>
            </a:r>
          </a:p>
          <a:p>
            <a:r>
              <a:rPr lang="es-ES_tradnl" sz="1200" dirty="0"/>
              <a:t>El modelo se puede usar offline</a:t>
            </a:r>
          </a:p>
          <a:p>
            <a:endParaRPr lang="es-ES_tradnl" sz="1200" dirty="0"/>
          </a:p>
          <a:p>
            <a:pPr marL="0" indent="0">
              <a:buNone/>
            </a:pPr>
            <a:r>
              <a:rPr lang="es-ES_tradnl" sz="1200" dirty="0"/>
              <a:t>Desventajas</a:t>
            </a:r>
          </a:p>
          <a:p>
            <a:r>
              <a:rPr lang="es-ES_tradnl" sz="1200" dirty="0"/>
              <a:t>Vuelve difícil si el diseño es demasiado monolítico hacerle mejoras al modelo.</a:t>
            </a:r>
          </a:p>
          <a:p>
            <a:r>
              <a:rPr lang="es-ES_tradnl" sz="1200" dirty="0"/>
              <a:t>Si el modelo es muy exigente en recursos, sube requisitos para el usuario.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As with static deployment, deploying to a user’s device makes it difficult to monitor the model performance. </a:t>
            </a: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9015022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4/5/24</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4/5/24</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4/5/24</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4/5/24</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4/5/24</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4/5/24</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4/5/24</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4/5/24</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4/5/24</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4/5/24</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4/5/24</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4/5/24</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cambridge.org/core/books/trustworthy-online-controlled-experiments/D97B26382EB0EB2DC2019A7A7B518F59"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facundolucianna/amq2-service-ml/tree/batch_example"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hyperlink" Target="https://scikit-learn.org/stable/auto_examples/datasets/plot_iris_dataset.html"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metaflow.org/"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cassandra.apache.org/_/index.html"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23247"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Desplegado de modelos. Predicción en lotes </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Aprendizaje de Máquina II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a:p>
            <a:pPr algn="l"/>
            <a:r>
              <a:rPr lang="es-ES_tradnl" sz="1800" dirty="0">
                <a:solidFill>
                  <a:srgbClr val="FFFFFF"/>
                </a:solidFill>
              </a:rPr>
              <a:t>Dr. Ing. Álvaro Gabriel </a:t>
            </a:r>
            <a:r>
              <a:rPr lang="es-ES_tradnl" sz="1800" dirty="0" err="1">
                <a:solidFill>
                  <a:srgbClr val="FFFFFF"/>
                </a:solidFill>
              </a:rPr>
              <a:t>Pizá</a:t>
            </a:r>
            <a:endParaRPr lang="es-ES_tradnl" sz="1800" dirty="0">
              <a:solidFill>
                <a:srgbClr val="FFFFFF"/>
              </a:solidFill>
            </a:endParaRP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fontScale="85000" lnSpcReduction="10000"/>
          </a:bodyPr>
          <a:lstStyle/>
          <a:p>
            <a:pPr marL="0" indent="0">
              <a:buNone/>
            </a:pPr>
            <a:r>
              <a:rPr lang="es-ES_tradnl" sz="2400" dirty="0"/>
              <a:t>Una vez que armamos nuestros modelos, estructuramos…, está listo para ser desplegado. </a:t>
            </a:r>
          </a:p>
          <a:p>
            <a:pPr marL="0" indent="0">
              <a:buNone/>
            </a:pPr>
            <a:r>
              <a:rPr lang="es-ES_tradnl" sz="2400" dirty="0"/>
              <a:t>Desplegar un modelo significa dejarlo disponible para que acepte consultas de los usuarios en producción.</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t>Una vez que el sistema de producción acepta la consulta, esta última se transforma en un vector de características. El vector de características se envía luego al modelo como entrada para que prediga una salida. El resultado luego se devuelve al usuario.</a:t>
            </a:r>
          </a:p>
        </p:txBody>
      </p:sp>
      <p:pic>
        <p:nvPicPr>
          <p:cNvPr id="7" name="Graphic 6" descr="Left Brain outline">
            <a:extLst>
              <a:ext uri="{FF2B5EF4-FFF2-40B4-BE49-F238E27FC236}">
                <a16:creationId xmlns:a16="http://schemas.microsoft.com/office/drawing/2014/main" id="{10F3E4D6-E7FA-5CB3-71D5-E102222767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23496" y="3128194"/>
            <a:ext cx="1368392" cy="1368392"/>
          </a:xfrm>
          <a:prstGeom prst="rect">
            <a:avLst/>
          </a:prstGeom>
        </p:spPr>
      </p:pic>
      <p:pic>
        <p:nvPicPr>
          <p:cNvPr id="9" name="Graphic 8" descr="Female Profile with solid fill">
            <a:extLst>
              <a:ext uri="{FF2B5EF4-FFF2-40B4-BE49-F238E27FC236}">
                <a16:creationId xmlns:a16="http://schemas.microsoft.com/office/drawing/2014/main" id="{8AB0DA4C-3E50-8D7C-7F9D-435BDA06F19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20428" y="3372034"/>
            <a:ext cx="914400" cy="914400"/>
          </a:xfrm>
          <a:prstGeom prst="rect">
            <a:avLst/>
          </a:prstGeom>
        </p:spPr>
      </p:pic>
      <p:cxnSp>
        <p:nvCxnSpPr>
          <p:cNvPr id="11" name="Straight Arrow Connector 10">
            <a:extLst>
              <a:ext uri="{FF2B5EF4-FFF2-40B4-BE49-F238E27FC236}">
                <a16:creationId xmlns:a16="http://schemas.microsoft.com/office/drawing/2014/main" id="{882504CC-EC26-25EF-35BE-F1A7E043DE69}"/>
              </a:ext>
            </a:extLst>
          </p:cNvPr>
          <p:cNvCxnSpPr/>
          <p:nvPr/>
        </p:nvCxnSpPr>
        <p:spPr>
          <a:xfrm>
            <a:off x="4947385" y="3542097"/>
            <a:ext cx="196355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E23AA9D-BB22-4DDB-964B-946D6DAC2E58}"/>
              </a:ext>
            </a:extLst>
          </p:cNvPr>
          <p:cNvCxnSpPr>
            <a:cxnSpLocks/>
          </p:cNvCxnSpPr>
          <p:nvPr/>
        </p:nvCxnSpPr>
        <p:spPr>
          <a:xfrm flipH="1">
            <a:off x="4947385" y="4050632"/>
            <a:ext cx="196355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1AD7A3F-4B76-D487-362C-CCC3370E0C88}"/>
              </a:ext>
            </a:extLst>
          </p:cNvPr>
          <p:cNvSpPr txBox="1"/>
          <p:nvPr/>
        </p:nvSpPr>
        <p:spPr>
          <a:xfrm>
            <a:off x="5342624" y="3131237"/>
            <a:ext cx="1116396" cy="369332"/>
          </a:xfrm>
          <a:prstGeom prst="rect">
            <a:avLst/>
          </a:prstGeom>
          <a:noFill/>
        </p:spPr>
        <p:txBody>
          <a:bodyPr wrap="none" rtlCol="0">
            <a:spAutoFit/>
          </a:bodyPr>
          <a:lstStyle/>
          <a:p>
            <a:r>
              <a:rPr lang="es-ES_tradnl" dirty="0"/>
              <a:t>Consulta</a:t>
            </a:r>
          </a:p>
        </p:txBody>
      </p:sp>
      <p:sp>
        <p:nvSpPr>
          <p:cNvPr id="14" name="TextBox 13">
            <a:extLst>
              <a:ext uri="{FF2B5EF4-FFF2-40B4-BE49-F238E27FC236}">
                <a16:creationId xmlns:a16="http://schemas.microsoft.com/office/drawing/2014/main" id="{89EE660D-B8DF-4747-65CF-7DE2B71C0291}"/>
              </a:ext>
            </a:extLst>
          </p:cNvPr>
          <p:cNvSpPr txBox="1"/>
          <p:nvPr/>
        </p:nvSpPr>
        <p:spPr>
          <a:xfrm>
            <a:off x="5284916" y="3658825"/>
            <a:ext cx="1231812" cy="369332"/>
          </a:xfrm>
          <a:prstGeom prst="rect">
            <a:avLst/>
          </a:prstGeom>
          <a:noFill/>
        </p:spPr>
        <p:txBody>
          <a:bodyPr wrap="none" rtlCol="0">
            <a:spAutoFit/>
          </a:bodyPr>
          <a:lstStyle/>
          <a:p>
            <a:r>
              <a:rPr lang="es-ES_tradnl" dirty="0"/>
              <a:t>Resultado</a:t>
            </a:r>
          </a:p>
        </p:txBody>
      </p:sp>
    </p:spTree>
    <p:extLst>
      <p:ext uri="{BB962C8B-B14F-4D97-AF65-F5344CB8AC3E}">
        <p14:creationId xmlns:p14="http://schemas.microsoft.com/office/powerpoint/2010/main" val="3232712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a:bodyPr>
          <a:lstStyle/>
          <a:p>
            <a:pPr marL="0" indent="0">
              <a:buNone/>
            </a:pPr>
            <a:r>
              <a:rPr lang="es-ES_tradnl" sz="2400" dirty="0"/>
              <a:t>Un modelo puede ser implementado siguiendo varios patrones:</a:t>
            </a:r>
            <a:br>
              <a:rPr lang="es-ES_tradnl" sz="2400" dirty="0"/>
            </a:br>
            <a:endParaRPr lang="es-ES_tradnl" sz="2400" dirty="0"/>
          </a:p>
          <a:p>
            <a:r>
              <a:rPr lang="es-ES_tradnl" sz="2400" dirty="0"/>
              <a:t>Estáticamente, como parte de un paquete de software instalable.</a:t>
            </a:r>
          </a:p>
          <a:p>
            <a:r>
              <a:rPr lang="es-ES_tradnl" sz="2400" dirty="0"/>
              <a:t>Dinámicamente en el dispositivo del usuario.</a:t>
            </a:r>
          </a:p>
          <a:p>
            <a:r>
              <a:rPr lang="es-ES_tradnl" sz="2400" dirty="0"/>
              <a:t>Dinámicamente en un servidor.</a:t>
            </a:r>
          </a:p>
          <a:p>
            <a:r>
              <a:rPr lang="es-ES_tradnl" sz="2400" dirty="0"/>
              <a:t>Mediante transmisión de modelo</a:t>
            </a:r>
          </a:p>
        </p:txBody>
      </p:sp>
    </p:spTree>
    <p:extLst>
      <p:ext uri="{BB962C8B-B14F-4D97-AF65-F5344CB8AC3E}">
        <p14:creationId xmlns:p14="http://schemas.microsoft.com/office/powerpoint/2010/main" val="1000008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a:bodyPr>
          <a:lstStyle/>
          <a:p>
            <a:pPr marL="0" indent="0">
              <a:buNone/>
            </a:pPr>
            <a:r>
              <a:rPr lang="es-ES_tradnl" sz="2400" dirty="0"/>
              <a:t>El despliegue de un modelo de aprendizaje automático es muy similar al despliegue de software tradicional. El modelo se empaqueta como un recurso disponible en tiempo de ejecución.</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5"/>
                </a:solidFill>
              </a:rPr>
              <a:t>Estáticamente</a:t>
            </a:r>
            <a:endParaRPr lang="es-ES_tradnl" sz="2400" b="1" dirty="0">
              <a:solidFill>
                <a:schemeClr val="accent3">
                  <a:lumMod val="75000"/>
                </a:schemeClr>
              </a:solidFill>
            </a:endParaRPr>
          </a:p>
        </p:txBody>
      </p:sp>
    </p:spTree>
    <p:extLst>
      <p:ext uri="{BB962C8B-B14F-4D97-AF65-F5344CB8AC3E}">
        <p14:creationId xmlns:p14="http://schemas.microsoft.com/office/powerpoint/2010/main" val="2965170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fontScale="92500" lnSpcReduction="20000"/>
          </a:bodyPr>
          <a:lstStyle/>
          <a:p>
            <a:pPr marL="0" indent="0">
              <a:buNone/>
            </a:pPr>
            <a:r>
              <a:rPr lang="es-ES_tradnl" sz="2400" dirty="0"/>
              <a:t>Similar al anterior, pero ahora el modelo no es parte del binario de ejecución. Permite más fácil hacer mejoras o cambios de modelos, sin cambiar toda la aplicación. Se puede hacer asignación dinámica de un modelo en particular, dado recursos del dispositivo.</a:t>
            </a:r>
          </a:p>
          <a:p>
            <a:pPr marL="0" indent="0">
              <a:buNone/>
            </a:pPr>
            <a:r>
              <a:rPr lang="es-ES_tradnl" sz="2400" dirty="0"/>
              <a:t>Este despliegue se puede hacer en varias formas:</a:t>
            </a:r>
          </a:p>
          <a:p>
            <a:r>
              <a:rPr lang="es-ES_tradnl" sz="2400" b="1" dirty="0">
                <a:solidFill>
                  <a:schemeClr val="accent6">
                    <a:lumMod val="60000"/>
                    <a:lumOff val="40000"/>
                  </a:schemeClr>
                </a:solidFill>
              </a:rPr>
              <a:t>Despliegue de parámetros del modelo: </a:t>
            </a:r>
            <a:r>
              <a:rPr lang="es-ES_tradnl" sz="2400" dirty="0"/>
              <a:t>El archivo del modelo solo contiene los parámetros aprendidos, mientras que el dispositivo tiene instalado el </a:t>
            </a:r>
            <a:r>
              <a:rPr lang="es-ES_tradnl" sz="2400" dirty="0" err="1"/>
              <a:t>runtime</a:t>
            </a:r>
            <a:r>
              <a:rPr lang="es-ES_tradnl" sz="2400" dirty="0"/>
              <a:t>.</a:t>
            </a:r>
          </a:p>
          <a:p>
            <a:r>
              <a:rPr lang="es-ES_tradnl" sz="2400" b="1" dirty="0">
                <a:solidFill>
                  <a:schemeClr val="accent6">
                    <a:lumMod val="60000"/>
                    <a:lumOff val="40000"/>
                  </a:schemeClr>
                </a:solidFill>
              </a:rPr>
              <a:t>Despliegue de objetos serializados</a:t>
            </a:r>
            <a:r>
              <a:rPr lang="es-ES_tradnl" sz="2400" dirty="0"/>
              <a:t>: El modelo se envía serializado junto a sus dependencias, para que una vez de-serializado, se puede usar sin dependencias.</a:t>
            </a:r>
          </a:p>
          <a:p>
            <a:r>
              <a:rPr lang="es-ES_tradnl" sz="2400" b="1" dirty="0">
                <a:solidFill>
                  <a:schemeClr val="accent6">
                    <a:lumMod val="60000"/>
                    <a:lumOff val="40000"/>
                  </a:schemeClr>
                </a:solidFill>
              </a:rPr>
              <a:t>Desplegando en el browser: </a:t>
            </a:r>
            <a:r>
              <a:rPr lang="es-ES_tradnl" sz="2400" dirty="0"/>
              <a:t>Es posible desplegar un modelo usando el </a:t>
            </a:r>
            <a:r>
              <a:rPr lang="es-ES_tradnl" sz="2400" dirty="0" err="1"/>
              <a:t>runtime</a:t>
            </a:r>
            <a:r>
              <a:rPr lang="es-ES_tradnl" sz="2400" dirty="0"/>
              <a:t> de </a:t>
            </a:r>
            <a:r>
              <a:rPr lang="es-ES_tradnl" sz="2400" dirty="0" err="1"/>
              <a:t>Javascript</a:t>
            </a:r>
            <a:r>
              <a:rPr lang="es-ES_tradnl" sz="2400" dirty="0"/>
              <a:t> del browser. </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6">
                    <a:lumMod val="60000"/>
                    <a:lumOff val="40000"/>
                  </a:schemeClr>
                </a:solidFill>
              </a:rPr>
              <a:t>Dinámicamente en el dispositivo del usuario</a:t>
            </a:r>
          </a:p>
        </p:txBody>
      </p:sp>
    </p:spTree>
    <p:extLst>
      <p:ext uri="{BB962C8B-B14F-4D97-AF65-F5344CB8AC3E}">
        <p14:creationId xmlns:p14="http://schemas.microsoft.com/office/powerpoint/2010/main" val="931097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a:bodyPr>
          <a:lstStyle/>
          <a:p>
            <a:pPr marL="0" indent="0">
              <a:buNone/>
            </a:pPr>
            <a:r>
              <a:rPr lang="es-ES_tradnl" sz="2400" dirty="0"/>
              <a:t>Dada las complicaciones de desplegar en el dispositivo del usuario, la forma más frecuente es el despliegue en el servidor, y hay dos formas básicas que podemos hacer esto:</a:t>
            </a:r>
          </a:p>
          <a:p>
            <a:r>
              <a:rPr lang="es-ES_tradnl" sz="2400" b="1" dirty="0">
                <a:solidFill>
                  <a:schemeClr val="accent1">
                    <a:lumMod val="60000"/>
                    <a:lumOff val="40000"/>
                  </a:schemeClr>
                </a:solidFill>
              </a:rPr>
              <a:t>Despliegue on-line: </a:t>
            </a:r>
            <a:r>
              <a:rPr lang="es-ES_tradnl" sz="2400" dirty="0"/>
              <a:t>El cliente envía una solicitud al servidor y luego espera una respuesta. La forma más básica de esto es mediante una REST API.</a:t>
            </a:r>
          </a:p>
          <a:p>
            <a:r>
              <a:rPr lang="es-ES_tradnl" sz="2400" b="1" dirty="0">
                <a:solidFill>
                  <a:schemeClr val="accent1">
                    <a:lumMod val="60000"/>
                    <a:lumOff val="40000"/>
                  </a:schemeClr>
                </a:solidFill>
              </a:rPr>
              <a:t>Despliegue para funcionar en lote: </a:t>
            </a:r>
            <a:r>
              <a:rPr lang="es-ES_tradnl" sz="2400" dirty="0"/>
              <a:t>La predicción por lotes ocurre cuando las predicciones se generan periódicamente o cuando se activan. En estos casos el modelo no tiene que estar activo todo el tiempo.</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Dinámicamente en servidor</a:t>
            </a:r>
          </a:p>
        </p:txBody>
      </p:sp>
    </p:spTree>
    <p:extLst>
      <p:ext uri="{BB962C8B-B14F-4D97-AF65-F5344CB8AC3E}">
        <p14:creationId xmlns:p14="http://schemas.microsoft.com/office/powerpoint/2010/main" val="8719676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lnSpcReduction="10000"/>
          </a:bodyPr>
          <a:lstStyle/>
          <a:p>
            <a:pPr marL="0" indent="0">
              <a:buNone/>
            </a:pPr>
            <a:r>
              <a:rPr lang="es-ES_tradnl" sz="2400" dirty="0"/>
              <a:t>Este es un patrón de implementación que puede considerarse como inverso al de REST API.</a:t>
            </a:r>
          </a:p>
          <a:p>
            <a:pPr marL="0" indent="0">
              <a:buNone/>
            </a:pPr>
            <a:r>
              <a:rPr lang="es-ES_tradnl" sz="2400" dirty="0"/>
              <a:t>En REST API, el cliente envía una solicitud al servidor y luego espera una respuesta. En sistemas complejos, puede haber muchos modelos aplicados al mismo conjunto de datos de entrada o un modelo puede recibir una predicción de otro modelo.</a:t>
            </a:r>
          </a:p>
          <a:p>
            <a:pPr marL="0" indent="0">
              <a:buNone/>
            </a:pPr>
            <a:r>
              <a:rPr lang="es-ES_tradnl" sz="2400" dirty="0"/>
              <a:t>El modelado de transmisión funciona de manera diferente. En lugar de tener una REST API por modelo, todos los modelos, así como el código necesario para ejecutarlos, están registrados dentro de un motor de procesamiento de transmisiones. Ejemplos son Apache Storm, Apache </a:t>
            </a:r>
            <a:r>
              <a:rPr lang="es-ES_tradnl" sz="2400" dirty="0" err="1"/>
              <a:t>Spark</a:t>
            </a:r>
            <a:r>
              <a:rPr lang="es-ES_tradnl" sz="2400" dirty="0"/>
              <a:t> y Apache </a:t>
            </a:r>
            <a:r>
              <a:rPr lang="es-ES_tradnl" sz="2400" dirty="0" err="1"/>
              <a:t>Flink</a:t>
            </a:r>
            <a:r>
              <a:rPr lang="es-ES_tradnl" sz="2400" dirty="0"/>
              <a:t>. </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5"/>
                </a:solidFill>
              </a:rPr>
              <a:t>Transmisión de modelo</a:t>
            </a:r>
          </a:p>
        </p:txBody>
      </p:sp>
    </p:spTree>
    <p:extLst>
      <p:ext uri="{BB962C8B-B14F-4D97-AF65-F5344CB8AC3E}">
        <p14:creationId xmlns:p14="http://schemas.microsoft.com/office/powerpoint/2010/main" val="5108916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7"/>
            <a:ext cx="10895105" cy="875898"/>
          </a:xfrm>
        </p:spPr>
        <p:txBody>
          <a:bodyPr>
            <a:normAutofit fontScale="70000" lnSpcReduction="20000"/>
          </a:bodyPr>
          <a:lstStyle/>
          <a:p>
            <a:pPr marL="0" indent="0" algn="just">
              <a:buNone/>
            </a:pPr>
            <a:r>
              <a:rPr lang="es-ES_tradnl" sz="2400" dirty="0"/>
              <a:t>Los datos de entrada fluyen como una corriente infinita de elementos de datos enviados por el cliente. Siguiendo una topología predefinida, cada elemento de datos en la corriente experimenta una transformación en los nodos de la topología. Transformado, el flujo continúa hacia otros nodos.</a:t>
            </a:r>
          </a:p>
          <a:p>
            <a:pPr marL="0" indent="0" algn="just">
              <a:buNone/>
            </a:pPr>
            <a:endParaRPr lang="es-ES_tradnl" sz="2400" dirty="0"/>
          </a:p>
          <a:p>
            <a:pPr marL="0" indent="0" algn="just">
              <a:buNone/>
            </a:pPr>
            <a:endParaRPr lang="es-ES_tradnl" sz="2400" dirty="0"/>
          </a:p>
          <a:p>
            <a:pPr marL="0" indent="0" algn="just">
              <a:buNone/>
            </a:pPr>
            <a:endParaRPr lang="es-ES_tradnl" sz="2400" dirty="0"/>
          </a:p>
          <a:p>
            <a:pPr marL="0" indent="0" algn="just">
              <a:buNone/>
            </a:pPr>
            <a:endParaRPr lang="es-ES_tradnl" sz="2400" dirty="0"/>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5"/>
                </a:solidFill>
              </a:rPr>
              <a:t>Transmisión de modelo</a:t>
            </a:r>
          </a:p>
        </p:txBody>
      </p:sp>
      <p:sp>
        <p:nvSpPr>
          <p:cNvPr id="7" name="Rectangle 6">
            <a:extLst>
              <a:ext uri="{FF2B5EF4-FFF2-40B4-BE49-F238E27FC236}">
                <a16:creationId xmlns:a16="http://schemas.microsoft.com/office/drawing/2014/main" id="{053DF0D9-6CC6-8B6E-91A1-D9C9CD1A8F05}"/>
              </a:ext>
            </a:extLst>
          </p:cNvPr>
          <p:cNvSpPr/>
          <p:nvPr/>
        </p:nvSpPr>
        <p:spPr>
          <a:xfrm>
            <a:off x="3667222" y="3318600"/>
            <a:ext cx="1357163" cy="596766"/>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Modelo 1</a:t>
            </a:r>
          </a:p>
        </p:txBody>
      </p:sp>
      <p:sp>
        <p:nvSpPr>
          <p:cNvPr id="8" name="Rectangle 7">
            <a:extLst>
              <a:ext uri="{FF2B5EF4-FFF2-40B4-BE49-F238E27FC236}">
                <a16:creationId xmlns:a16="http://schemas.microsoft.com/office/drawing/2014/main" id="{6BF52BD1-3206-5B2C-C5B0-0CB9664BE494}"/>
              </a:ext>
            </a:extLst>
          </p:cNvPr>
          <p:cNvSpPr/>
          <p:nvPr/>
        </p:nvSpPr>
        <p:spPr>
          <a:xfrm>
            <a:off x="3667222" y="4070652"/>
            <a:ext cx="1357163" cy="59676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Modelo 2</a:t>
            </a:r>
          </a:p>
        </p:txBody>
      </p:sp>
      <p:sp>
        <p:nvSpPr>
          <p:cNvPr id="9" name="Rectangle 8">
            <a:extLst>
              <a:ext uri="{FF2B5EF4-FFF2-40B4-BE49-F238E27FC236}">
                <a16:creationId xmlns:a16="http://schemas.microsoft.com/office/drawing/2014/main" id="{C982168E-3E7C-7E99-5FBD-CC6A43ADFBF0}"/>
              </a:ext>
            </a:extLst>
          </p:cNvPr>
          <p:cNvSpPr/>
          <p:nvPr/>
        </p:nvSpPr>
        <p:spPr>
          <a:xfrm>
            <a:off x="3667223" y="4820009"/>
            <a:ext cx="1357163" cy="59676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Modelo 3</a:t>
            </a:r>
          </a:p>
        </p:txBody>
      </p:sp>
      <p:sp>
        <p:nvSpPr>
          <p:cNvPr id="10" name="Rectangle 9">
            <a:extLst>
              <a:ext uri="{FF2B5EF4-FFF2-40B4-BE49-F238E27FC236}">
                <a16:creationId xmlns:a16="http://schemas.microsoft.com/office/drawing/2014/main" id="{06B0F1F3-2BC2-CF3D-F416-0A6A42B77432}"/>
              </a:ext>
            </a:extLst>
          </p:cNvPr>
          <p:cNvSpPr/>
          <p:nvPr/>
        </p:nvSpPr>
        <p:spPr>
          <a:xfrm>
            <a:off x="3667224" y="5574756"/>
            <a:ext cx="1357163" cy="5967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Modelo 4</a:t>
            </a:r>
          </a:p>
        </p:txBody>
      </p:sp>
      <p:pic>
        <p:nvPicPr>
          <p:cNvPr id="12" name="Graphic 11" descr="Man with solid fill">
            <a:extLst>
              <a:ext uri="{FF2B5EF4-FFF2-40B4-BE49-F238E27FC236}">
                <a16:creationId xmlns:a16="http://schemas.microsoft.com/office/drawing/2014/main" id="{090616AE-E62A-73A1-FA1B-853377640A3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3323" y="4362809"/>
            <a:ext cx="914400" cy="914400"/>
          </a:xfrm>
          <a:prstGeom prst="rect">
            <a:avLst/>
          </a:prstGeom>
        </p:spPr>
      </p:pic>
      <p:cxnSp>
        <p:nvCxnSpPr>
          <p:cNvPr id="14" name="Straight Connector 13">
            <a:extLst>
              <a:ext uri="{FF2B5EF4-FFF2-40B4-BE49-F238E27FC236}">
                <a16:creationId xmlns:a16="http://schemas.microsoft.com/office/drawing/2014/main" id="{194D4700-D69E-6049-38FC-4D4179B7D626}"/>
              </a:ext>
            </a:extLst>
          </p:cNvPr>
          <p:cNvCxnSpPr/>
          <p:nvPr/>
        </p:nvCxnSpPr>
        <p:spPr>
          <a:xfrm>
            <a:off x="3282215" y="3318600"/>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6D7F04B-5A42-25C0-725D-DAE4AE32FF94}"/>
              </a:ext>
            </a:extLst>
          </p:cNvPr>
          <p:cNvCxnSpPr/>
          <p:nvPr/>
        </p:nvCxnSpPr>
        <p:spPr>
          <a:xfrm>
            <a:off x="2027723" y="3329186"/>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C228CF0-EF5F-D9CD-A949-BB68834C452A}"/>
              </a:ext>
            </a:extLst>
          </p:cNvPr>
          <p:cNvSpPr txBox="1"/>
          <p:nvPr/>
        </p:nvSpPr>
        <p:spPr>
          <a:xfrm>
            <a:off x="1173802" y="5232109"/>
            <a:ext cx="769763" cy="307777"/>
          </a:xfrm>
          <a:prstGeom prst="rect">
            <a:avLst/>
          </a:prstGeom>
          <a:noFill/>
        </p:spPr>
        <p:txBody>
          <a:bodyPr wrap="none" rtlCol="0">
            <a:spAutoFit/>
          </a:bodyPr>
          <a:lstStyle/>
          <a:p>
            <a:pPr algn="ctr"/>
            <a:r>
              <a:rPr lang="es-ES_tradnl" sz="1400" dirty="0"/>
              <a:t>Cliente</a:t>
            </a:r>
          </a:p>
        </p:txBody>
      </p:sp>
      <p:cxnSp>
        <p:nvCxnSpPr>
          <p:cNvPr id="18" name="Straight Arrow Connector 17">
            <a:extLst>
              <a:ext uri="{FF2B5EF4-FFF2-40B4-BE49-F238E27FC236}">
                <a16:creationId xmlns:a16="http://schemas.microsoft.com/office/drawing/2014/main" id="{1877B317-0867-45CA-381B-19CEDD72FE43}"/>
              </a:ext>
            </a:extLst>
          </p:cNvPr>
          <p:cNvCxnSpPr/>
          <p:nvPr/>
        </p:nvCxnSpPr>
        <p:spPr>
          <a:xfrm>
            <a:off x="2117558" y="3429000"/>
            <a:ext cx="1039528"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95174CB-D811-4F1C-B214-C6E049C5767A}"/>
              </a:ext>
            </a:extLst>
          </p:cNvPr>
          <p:cNvSpPr txBox="1"/>
          <p:nvPr/>
        </p:nvSpPr>
        <p:spPr>
          <a:xfrm>
            <a:off x="2258981" y="3429000"/>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0" name="Straight Arrow Connector 19">
            <a:extLst>
              <a:ext uri="{FF2B5EF4-FFF2-40B4-BE49-F238E27FC236}">
                <a16:creationId xmlns:a16="http://schemas.microsoft.com/office/drawing/2014/main" id="{D6392624-5F7B-8392-4DC2-661FD3484C2F}"/>
              </a:ext>
            </a:extLst>
          </p:cNvPr>
          <p:cNvCxnSpPr>
            <a:cxnSpLocks/>
          </p:cNvCxnSpPr>
          <p:nvPr/>
        </p:nvCxnSpPr>
        <p:spPr>
          <a:xfrm flipH="1">
            <a:off x="2117558" y="3775447"/>
            <a:ext cx="1039528"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5970DAA-0D59-0CED-5197-DA3DD481CCAC}"/>
              </a:ext>
            </a:extLst>
          </p:cNvPr>
          <p:cNvSpPr txBox="1"/>
          <p:nvPr/>
        </p:nvSpPr>
        <p:spPr>
          <a:xfrm>
            <a:off x="2258981" y="3775447"/>
            <a:ext cx="872098" cy="276999"/>
          </a:xfrm>
          <a:prstGeom prst="rect">
            <a:avLst/>
          </a:prstGeom>
          <a:noFill/>
        </p:spPr>
        <p:txBody>
          <a:bodyPr wrap="none" rtlCol="0">
            <a:spAutoFit/>
          </a:bodyPr>
          <a:lstStyle/>
          <a:p>
            <a:r>
              <a:rPr lang="es-ES_tradnl" sz="1200" dirty="0"/>
              <a:t>Response</a:t>
            </a:r>
          </a:p>
        </p:txBody>
      </p:sp>
      <p:cxnSp>
        <p:nvCxnSpPr>
          <p:cNvPr id="22" name="Straight Arrow Connector 21">
            <a:extLst>
              <a:ext uri="{FF2B5EF4-FFF2-40B4-BE49-F238E27FC236}">
                <a16:creationId xmlns:a16="http://schemas.microsoft.com/office/drawing/2014/main" id="{FD913CCC-E984-F3C1-9E9E-A5CAA12D576E}"/>
              </a:ext>
            </a:extLst>
          </p:cNvPr>
          <p:cNvCxnSpPr/>
          <p:nvPr/>
        </p:nvCxnSpPr>
        <p:spPr>
          <a:xfrm>
            <a:off x="2117558" y="4188647"/>
            <a:ext cx="1039528"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F340718-87DA-B4FC-3C3B-99BE89C916E4}"/>
              </a:ext>
            </a:extLst>
          </p:cNvPr>
          <p:cNvSpPr txBox="1"/>
          <p:nvPr/>
        </p:nvSpPr>
        <p:spPr>
          <a:xfrm>
            <a:off x="2258981" y="4188647"/>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4" name="Straight Arrow Connector 23">
            <a:extLst>
              <a:ext uri="{FF2B5EF4-FFF2-40B4-BE49-F238E27FC236}">
                <a16:creationId xmlns:a16="http://schemas.microsoft.com/office/drawing/2014/main" id="{AF07C0B3-F508-9E9C-F98A-0D1710DAF57E}"/>
              </a:ext>
            </a:extLst>
          </p:cNvPr>
          <p:cNvCxnSpPr>
            <a:cxnSpLocks/>
          </p:cNvCxnSpPr>
          <p:nvPr/>
        </p:nvCxnSpPr>
        <p:spPr>
          <a:xfrm flipH="1">
            <a:off x="2117558" y="4535094"/>
            <a:ext cx="1039528"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BCF99CE4-BB60-2C35-7895-FA9AB3E4590F}"/>
              </a:ext>
            </a:extLst>
          </p:cNvPr>
          <p:cNvSpPr txBox="1"/>
          <p:nvPr/>
        </p:nvSpPr>
        <p:spPr>
          <a:xfrm>
            <a:off x="2258981" y="4535094"/>
            <a:ext cx="872098" cy="276999"/>
          </a:xfrm>
          <a:prstGeom prst="rect">
            <a:avLst/>
          </a:prstGeom>
          <a:noFill/>
        </p:spPr>
        <p:txBody>
          <a:bodyPr wrap="none" rtlCol="0">
            <a:spAutoFit/>
          </a:bodyPr>
          <a:lstStyle/>
          <a:p>
            <a:r>
              <a:rPr lang="es-ES_tradnl" sz="1200" dirty="0"/>
              <a:t>Response</a:t>
            </a:r>
          </a:p>
        </p:txBody>
      </p:sp>
      <p:cxnSp>
        <p:nvCxnSpPr>
          <p:cNvPr id="26" name="Straight Arrow Connector 25">
            <a:extLst>
              <a:ext uri="{FF2B5EF4-FFF2-40B4-BE49-F238E27FC236}">
                <a16:creationId xmlns:a16="http://schemas.microsoft.com/office/drawing/2014/main" id="{5D17EE96-1C2A-6233-BF7E-8BC15E072881}"/>
              </a:ext>
            </a:extLst>
          </p:cNvPr>
          <p:cNvCxnSpPr/>
          <p:nvPr/>
        </p:nvCxnSpPr>
        <p:spPr>
          <a:xfrm>
            <a:off x="2117558" y="4939215"/>
            <a:ext cx="1039528"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78FB286-A815-6ED0-BF9A-B2B9146709A5}"/>
              </a:ext>
            </a:extLst>
          </p:cNvPr>
          <p:cNvSpPr txBox="1"/>
          <p:nvPr/>
        </p:nvSpPr>
        <p:spPr>
          <a:xfrm>
            <a:off x="2258981" y="4939215"/>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8" name="Straight Arrow Connector 27">
            <a:extLst>
              <a:ext uri="{FF2B5EF4-FFF2-40B4-BE49-F238E27FC236}">
                <a16:creationId xmlns:a16="http://schemas.microsoft.com/office/drawing/2014/main" id="{F2CE88E3-6F74-AD52-83CB-D82E96365AC1}"/>
              </a:ext>
            </a:extLst>
          </p:cNvPr>
          <p:cNvCxnSpPr>
            <a:cxnSpLocks/>
          </p:cNvCxnSpPr>
          <p:nvPr/>
        </p:nvCxnSpPr>
        <p:spPr>
          <a:xfrm flipH="1">
            <a:off x="2117558" y="5285662"/>
            <a:ext cx="1039528"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14B36A8-A055-64A9-25E5-E13491E6E5C7}"/>
              </a:ext>
            </a:extLst>
          </p:cNvPr>
          <p:cNvSpPr txBox="1"/>
          <p:nvPr/>
        </p:nvSpPr>
        <p:spPr>
          <a:xfrm>
            <a:off x="2258981" y="5285662"/>
            <a:ext cx="872098" cy="276999"/>
          </a:xfrm>
          <a:prstGeom prst="rect">
            <a:avLst/>
          </a:prstGeom>
          <a:noFill/>
        </p:spPr>
        <p:txBody>
          <a:bodyPr wrap="none" rtlCol="0">
            <a:spAutoFit/>
          </a:bodyPr>
          <a:lstStyle/>
          <a:p>
            <a:r>
              <a:rPr lang="es-ES_tradnl" sz="1200" dirty="0"/>
              <a:t>Response</a:t>
            </a:r>
          </a:p>
        </p:txBody>
      </p:sp>
      <p:cxnSp>
        <p:nvCxnSpPr>
          <p:cNvPr id="30" name="Straight Arrow Connector 29">
            <a:extLst>
              <a:ext uri="{FF2B5EF4-FFF2-40B4-BE49-F238E27FC236}">
                <a16:creationId xmlns:a16="http://schemas.microsoft.com/office/drawing/2014/main" id="{11C41539-4036-6810-B34D-F979BA5456EF}"/>
              </a:ext>
            </a:extLst>
          </p:cNvPr>
          <p:cNvCxnSpPr/>
          <p:nvPr/>
        </p:nvCxnSpPr>
        <p:spPr>
          <a:xfrm>
            <a:off x="2135418" y="5697161"/>
            <a:ext cx="1039528" cy="0"/>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6ACE59F4-9802-CF81-3FD9-29F8B5784D1A}"/>
              </a:ext>
            </a:extLst>
          </p:cNvPr>
          <p:cNvSpPr txBox="1"/>
          <p:nvPr/>
        </p:nvSpPr>
        <p:spPr>
          <a:xfrm>
            <a:off x="2276841" y="5697161"/>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32" name="Straight Arrow Connector 31">
            <a:extLst>
              <a:ext uri="{FF2B5EF4-FFF2-40B4-BE49-F238E27FC236}">
                <a16:creationId xmlns:a16="http://schemas.microsoft.com/office/drawing/2014/main" id="{195C617D-F587-89AD-410E-2492F5DAAE21}"/>
              </a:ext>
            </a:extLst>
          </p:cNvPr>
          <p:cNvCxnSpPr>
            <a:cxnSpLocks/>
          </p:cNvCxnSpPr>
          <p:nvPr/>
        </p:nvCxnSpPr>
        <p:spPr>
          <a:xfrm flipH="1">
            <a:off x="2135418" y="6043608"/>
            <a:ext cx="1039528" cy="0"/>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161542F-3E95-C221-2791-915363E2849B}"/>
              </a:ext>
            </a:extLst>
          </p:cNvPr>
          <p:cNvSpPr txBox="1"/>
          <p:nvPr/>
        </p:nvSpPr>
        <p:spPr>
          <a:xfrm>
            <a:off x="2276841" y="6043608"/>
            <a:ext cx="872098" cy="276999"/>
          </a:xfrm>
          <a:prstGeom prst="rect">
            <a:avLst/>
          </a:prstGeom>
          <a:noFill/>
        </p:spPr>
        <p:txBody>
          <a:bodyPr wrap="none" rtlCol="0">
            <a:spAutoFit/>
          </a:bodyPr>
          <a:lstStyle/>
          <a:p>
            <a:r>
              <a:rPr lang="es-ES_tradnl" sz="1200" dirty="0"/>
              <a:t>Response</a:t>
            </a:r>
          </a:p>
        </p:txBody>
      </p:sp>
      <p:sp>
        <p:nvSpPr>
          <p:cNvPr id="34" name="TextBox 33">
            <a:extLst>
              <a:ext uri="{FF2B5EF4-FFF2-40B4-BE49-F238E27FC236}">
                <a16:creationId xmlns:a16="http://schemas.microsoft.com/office/drawing/2014/main" id="{7E05FD07-89DB-5CDB-2569-8C85F0EA36DC}"/>
              </a:ext>
            </a:extLst>
          </p:cNvPr>
          <p:cNvSpPr txBox="1"/>
          <p:nvPr/>
        </p:nvSpPr>
        <p:spPr>
          <a:xfrm>
            <a:off x="2320412" y="2881328"/>
            <a:ext cx="961803" cy="307777"/>
          </a:xfrm>
          <a:prstGeom prst="rect">
            <a:avLst/>
          </a:prstGeom>
          <a:noFill/>
        </p:spPr>
        <p:txBody>
          <a:bodyPr wrap="none" rtlCol="0">
            <a:spAutoFit/>
          </a:bodyPr>
          <a:lstStyle/>
          <a:p>
            <a:pPr algn="ctr"/>
            <a:r>
              <a:rPr lang="es-ES_tradnl" sz="1400" b="1" dirty="0"/>
              <a:t>REST API</a:t>
            </a:r>
          </a:p>
        </p:txBody>
      </p:sp>
      <p:pic>
        <p:nvPicPr>
          <p:cNvPr id="39" name="Graphic 38" descr="Man with solid fill">
            <a:extLst>
              <a:ext uri="{FF2B5EF4-FFF2-40B4-BE49-F238E27FC236}">
                <a16:creationId xmlns:a16="http://schemas.microsoft.com/office/drawing/2014/main" id="{0437F2CF-ADE3-300F-D08C-912D1F59E53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27970" y="4398674"/>
            <a:ext cx="914400" cy="914400"/>
          </a:xfrm>
          <a:prstGeom prst="rect">
            <a:avLst/>
          </a:prstGeom>
        </p:spPr>
      </p:pic>
      <p:cxnSp>
        <p:nvCxnSpPr>
          <p:cNvPr id="40" name="Straight Connector 39">
            <a:extLst>
              <a:ext uri="{FF2B5EF4-FFF2-40B4-BE49-F238E27FC236}">
                <a16:creationId xmlns:a16="http://schemas.microsoft.com/office/drawing/2014/main" id="{3FCFC028-9415-551A-8BA1-2220B81656C4}"/>
              </a:ext>
            </a:extLst>
          </p:cNvPr>
          <p:cNvCxnSpPr/>
          <p:nvPr/>
        </p:nvCxnSpPr>
        <p:spPr>
          <a:xfrm>
            <a:off x="8596862" y="3354465"/>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FE03012-093E-E292-D580-5E127F036B1E}"/>
              </a:ext>
            </a:extLst>
          </p:cNvPr>
          <p:cNvCxnSpPr/>
          <p:nvPr/>
        </p:nvCxnSpPr>
        <p:spPr>
          <a:xfrm>
            <a:off x="7342370" y="3365051"/>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0ECA560-E39E-3673-4E0D-5FBC545AB76B}"/>
              </a:ext>
            </a:extLst>
          </p:cNvPr>
          <p:cNvSpPr txBox="1"/>
          <p:nvPr/>
        </p:nvSpPr>
        <p:spPr>
          <a:xfrm>
            <a:off x="6488449" y="5267974"/>
            <a:ext cx="769763" cy="307777"/>
          </a:xfrm>
          <a:prstGeom prst="rect">
            <a:avLst/>
          </a:prstGeom>
          <a:noFill/>
        </p:spPr>
        <p:txBody>
          <a:bodyPr wrap="none" rtlCol="0">
            <a:spAutoFit/>
          </a:bodyPr>
          <a:lstStyle/>
          <a:p>
            <a:pPr algn="ctr"/>
            <a:r>
              <a:rPr lang="es-ES_tradnl" sz="1400" dirty="0"/>
              <a:t>Cliente</a:t>
            </a:r>
          </a:p>
        </p:txBody>
      </p:sp>
      <p:sp>
        <p:nvSpPr>
          <p:cNvPr id="44" name="TextBox 43">
            <a:extLst>
              <a:ext uri="{FF2B5EF4-FFF2-40B4-BE49-F238E27FC236}">
                <a16:creationId xmlns:a16="http://schemas.microsoft.com/office/drawing/2014/main" id="{20539026-AB61-818F-465C-814E0CA9F068}"/>
              </a:ext>
            </a:extLst>
          </p:cNvPr>
          <p:cNvSpPr txBox="1"/>
          <p:nvPr/>
        </p:nvSpPr>
        <p:spPr>
          <a:xfrm>
            <a:off x="7344495" y="3186493"/>
            <a:ext cx="1214948" cy="276999"/>
          </a:xfrm>
          <a:prstGeom prst="rect">
            <a:avLst/>
          </a:prstGeom>
          <a:noFill/>
        </p:spPr>
        <p:txBody>
          <a:bodyPr wrap="none" rtlCol="0">
            <a:spAutoFit/>
          </a:bodyPr>
          <a:lstStyle/>
          <a:p>
            <a:r>
              <a:rPr lang="es-ES_tradnl" sz="1200" dirty="0"/>
              <a:t>Abre conexión</a:t>
            </a:r>
          </a:p>
        </p:txBody>
      </p:sp>
      <p:cxnSp>
        <p:nvCxnSpPr>
          <p:cNvPr id="45" name="Straight Arrow Connector 44">
            <a:extLst>
              <a:ext uri="{FF2B5EF4-FFF2-40B4-BE49-F238E27FC236}">
                <a16:creationId xmlns:a16="http://schemas.microsoft.com/office/drawing/2014/main" id="{D48EA9B6-007D-75AD-3DF7-81FBB200B12B}"/>
              </a:ext>
            </a:extLst>
          </p:cNvPr>
          <p:cNvCxnSpPr>
            <a:cxnSpLocks/>
          </p:cNvCxnSpPr>
          <p:nvPr/>
        </p:nvCxnSpPr>
        <p:spPr>
          <a:xfrm flipH="1">
            <a:off x="7390151" y="4300732"/>
            <a:ext cx="1156220"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F401C054-DC54-6299-07A6-29F42D54302B}"/>
              </a:ext>
            </a:extLst>
          </p:cNvPr>
          <p:cNvSpPr txBox="1"/>
          <p:nvPr/>
        </p:nvSpPr>
        <p:spPr>
          <a:xfrm>
            <a:off x="7590327" y="3391372"/>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49" name="Straight Arrow Connector 48">
            <a:extLst>
              <a:ext uri="{FF2B5EF4-FFF2-40B4-BE49-F238E27FC236}">
                <a16:creationId xmlns:a16="http://schemas.microsoft.com/office/drawing/2014/main" id="{8158DD00-C8D2-7D51-949B-A3516CDAE941}"/>
              </a:ext>
            </a:extLst>
          </p:cNvPr>
          <p:cNvCxnSpPr>
            <a:cxnSpLocks/>
          </p:cNvCxnSpPr>
          <p:nvPr/>
        </p:nvCxnSpPr>
        <p:spPr>
          <a:xfrm flipH="1">
            <a:off x="7373859" y="4825103"/>
            <a:ext cx="1156220"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216B1D9-D872-F67A-BACE-E0E76C6A5074}"/>
              </a:ext>
            </a:extLst>
          </p:cNvPr>
          <p:cNvSpPr txBox="1"/>
          <p:nvPr/>
        </p:nvSpPr>
        <p:spPr>
          <a:xfrm>
            <a:off x="7676677" y="4056853"/>
            <a:ext cx="574196" cy="276999"/>
          </a:xfrm>
          <a:prstGeom prst="rect">
            <a:avLst/>
          </a:prstGeom>
          <a:noFill/>
        </p:spPr>
        <p:txBody>
          <a:bodyPr wrap="none" rtlCol="0">
            <a:spAutoFit/>
          </a:bodyPr>
          <a:lstStyle/>
          <a:p>
            <a:r>
              <a:rPr lang="es-ES_tradnl" sz="1200" dirty="0" err="1"/>
              <a:t>Event</a:t>
            </a:r>
            <a:endParaRPr lang="es-ES_tradnl" sz="1200" dirty="0"/>
          </a:p>
        </p:txBody>
      </p:sp>
      <p:cxnSp>
        <p:nvCxnSpPr>
          <p:cNvPr id="53" name="Straight Arrow Connector 52">
            <a:extLst>
              <a:ext uri="{FF2B5EF4-FFF2-40B4-BE49-F238E27FC236}">
                <a16:creationId xmlns:a16="http://schemas.microsoft.com/office/drawing/2014/main" id="{9A18739B-D141-1141-7FAE-7F5695841F41}"/>
              </a:ext>
            </a:extLst>
          </p:cNvPr>
          <p:cNvCxnSpPr>
            <a:cxnSpLocks/>
          </p:cNvCxnSpPr>
          <p:nvPr/>
        </p:nvCxnSpPr>
        <p:spPr>
          <a:xfrm flipH="1">
            <a:off x="7373859" y="5313074"/>
            <a:ext cx="1172512"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C7C0A029-E6D1-650C-41B8-073FD85BA98E}"/>
              </a:ext>
            </a:extLst>
          </p:cNvPr>
          <p:cNvCxnSpPr>
            <a:cxnSpLocks/>
          </p:cNvCxnSpPr>
          <p:nvPr/>
        </p:nvCxnSpPr>
        <p:spPr>
          <a:xfrm flipH="1">
            <a:off x="7376321" y="5801165"/>
            <a:ext cx="1170050" cy="933"/>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B3AE3213-C169-7356-7DC9-6B8CFE0F364F}"/>
              </a:ext>
            </a:extLst>
          </p:cNvPr>
          <p:cNvSpPr txBox="1"/>
          <p:nvPr/>
        </p:nvSpPr>
        <p:spPr>
          <a:xfrm>
            <a:off x="7576647" y="2917193"/>
            <a:ext cx="1078629" cy="307777"/>
          </a:xfrm>
          <a:prstGeom prst="rect">
            <a:avLst/>
          </a:prstGeom>
          <a:noFill/>
        </p:spPr>
        <p:txBody>
          <a:bodyPr wrap="none" rtlCol="0">
            <a:spAutoFit/>
          </a:bodyPr>
          <a:lstStyle/>
          <a:p>
            <a:pPr algn="ctr"/>
            <a:r>
              <a:rPr lang="es-ES_tradnl" sz="1400" b="1" dirty="0" err="1"/>
              <a:t>Streaming</a:t>
            </a:r>
            <a:endParaRPr lang="es-ES_tradnl" sz="1400" b="1" dirty="0"/>
          </a:p>
        </p:txBody>
      </p:sp>
      <p:sp>
        <p:nvSpPr>
          <p:cNvPr id="59" name="Rounded Rectangle 58">
            <a:extLst>
              <a:ext uri="{FF2B5EF4-FFF2-40B4-BE49-F238E27FC236}">
                <a16:creationId xmlns:a16="http://schemas.microsoft.com/office/drawing/2014/main" id="{653C0896-895B-3169-3730-968D9F520AF4}"/>
              </a:ext>
            </a:extLst>
          </p:cNvPr>
          <p:cNvSpPr/>
          <p:nvPr/>
        </p:nvSpPr>
        <p:spPr>
          <a:xfrm>
            <a:off x="9162776" y="3329186"/>
            <a:ext cx="1787611" cy="2852922"/>
          </a:xfrm>
          <a:prstGeom prst="roundRect">
            <a:avLst/>
          </a:prstGeom>
          <a:solidFill>
            <a:schemeClr val="bg1">
              <a:lumMod val="65000"/>
            </a:schemeClr>
          </a:solidFill>
          <a:ln w="38100">
            <a:no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0" name="Oval 59">
            <a:extLst>
              <a:ext uri="{FF2B5EF4-FFF2-40B4-BE49-F238E27FC236}">
                <a16:creationId xmlns:a16="http://schemas.microsoft.com/office/drawing/2014/main" id="{ED67E90C-9CD1-4B7A-A019-E416BDF74050}"/>
              </a:ext>
            </a:extLst>
          </p:cNvPr>
          <p:cNvSpPr/>
          <p:nvPr/>
        </p:nvSpPr>
        <p:spPr>
          <a:xfrm>
            <a:off x="10272584" y="3465323"/>
            <a:ext cx="345989" cy="345989"/>
          </a:xfrm>
          <a:prstGeom prst="ellipse">
            <a:avLst/>
          </a:prstGeom>
          <a:solidFill>
            <a:schemeClr val="tx1">
              <a:lumMod val="85000"/>
              <a:lumOff val="1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1" name="Oval 60">
            <a:extLst>
              <a:ext uri="{FF2B5EF4-FFF2-40B4-BE49-F238E27FC236}">
                <a16:creationId xmlns:a16="http://schemas.microsoft.com/office/drawing/2014/main" id="{FB7F4D33-CFE1-22DA-A2F7-30E5417AF9CC}"/>
              </a:ext>
            </a:extLst>
          </p:cNvPr>
          <p:cNvSpPr/>
          <p:nvPr/>
        </p:nvSpPr>
        <p:spPr>
          <a:xfrm>
            <a:off x="9505365" y="4127738"/>
            <a:ext cx="345989" cy="345989"/>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62" name="Oval 61">
            <a:extLst>
              <a:ext uri="{FF2B5EF4-FFF2-40B4-BE49-F238E27FC236}">
                <a16:creationId xmlns:a16="http://schemas.microsoft.com/office/drawing/2014/main" id="{A3CDD903-A42D-52B6-9A45-27B111B680FC}"/>
              </a:ext>
            </a:extLst>
          </p:cNvPr>
          <p:cNvSpPr/>
          <p:nvPr/>
        </p:nvSpPr>
        <p:spPr>
          <a:xfrm>
            <a:off x="9926595" y="4654730"/>
            <a:ext cx="345989" cy="345989"/>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63" name="Oval 62">
            <a:extLst>
              <a:ext uri="{FF2B5EF4-FFF2-40B4-BE49-F238E27FC236}">
                <a16:creationId xmlns:a16="http://schemas.microsoft.com/office/drawing/2014/main" id="{C1748E25-B797-0CA8-D84E-F170CD307D11}"/>
              </a:ext>
            </a:extLst>
          </p:cNvPr>
          <p:cNvSpPr/>
          <p:nvPr/>
        </p:nvSpPr>
        <p:spPr>
          <a:xfrm>
            <a:off x="10413983" y="5148532"/>
            <a:ext cx="345989" cy="345989"/>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s-ES_tradnl"/>
          </a:p>
        </p:txBody>
      </p:sp>
      <p:sp>
        <p:nvSpPr>
          <p:cNvPr id="64" name="Oval 63">
            <a:extLst>
              <a:ext uri="{FF2B5EF4-FFF2-40B4-BE49-F238E27FC236}">
                <a16:creationId xmlns:a16="http://schemas.microsoft.com/office/drawing/2014/main" id="{D8B4475D-BBA4-DE44-903D-319C5F9869CC}"/>
              </a:ext>
            </a:extLst>
          </p:cNvPr>
          <p:cNvSpPr/>
          <p:nvPr/>
        </p:nvSpPr>
        <p:spPr>
          <a:xfrm>
            <a:off x="9505365" y="5628171"/>
            <a:ext cx="345989" cy="34598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cxnSp>
        <p:nvCxnSpPr>
          <p:cNvPr id="65" name="Straight Arrow Connector 64">
            <a:extLst>
              <a:ext uri="{FF2B5EF4-FFF2-40B4-BE49-F238E27FC236}">
                <a16:creationId xmlns:a16="http://schemas.microsoft.com/office/drawing/2014/main" id="{FAB4189F-DC3C-F089-120F-169A2748960C}"/>
              </a:ext>
            </a:extLst>
          </p:cNvPr>
          <p:cNvCxnSpPr>
            <a:cxnSpLocks/>
          </p:cNvCxnSpPr>
          <p:nvPr/>
        </p:nvCxnSpPr>
        <p:spPr>
          <a:xfrm>
            <a:off x="7432205" y="3635723"/>
            <a:ext cx="112723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3A28D61C-3B16-BDD5-3C40-23A0B9E831D4}"/>
              </a:ext>
            </a:extLst>
          </p:cNvPr>
          <p:cNvSpPr txBox="1"/>
          <p:nvPr/>
        </p:nvSpPr>
        <p:spPr>
          <a:xfrm>
            <a:off x="7319461" y="6064659"/>
            <a:ext cx="1297599" cy="276999"/>
          </a:xfrm>
          <a:prstGeom prst="rect">
            <a:avLst/>
          </a:prstGeom>
          <a:noFill/>
        </p:spPr>
        <p:txBody>
          <a:bodyPr wrap="none" rtlCol="0">
            <a:spAutoFit/>
          </a:bodyPr>
          <a:lstStyle/>
          <a:p>
            <a:r>
              <a:rPr lang="es-ES_tradnl" sz="1200" dirty="0"/>
              <a:t>Cierra conexión</a:t>
            </a:r>
          </a:p>
        </p:txBody>
      </p:sp>
      <p:cxnSp>
        <p:nvCxnSpPr>
          <p:cNvPr id="69" name="Straight Arrow Connector 68">
            <a:extLst>
              <a:ext uri="{FF2B5EF4-FFF2-40B4-BE49-F238E27FC236}">
                <a16:creationId xmlns:a16="http://schemas.microsoft.com/office/drawing/2014/main" id="{9E328C0F-C420-3FEE-74A3-B1962DEF0205}"/>
              </a:ext>
            </a:extLst>
          </p:cNvPr>
          <p:cNvCxnSpPr>
            <a:cxnSpLocks/>
            <a:endCxn id="60" idx="2"/>
          </p:cNvCxnSpPr>
          <p:nvPr/>
        </p:nvCxnSpPr>
        <p:spPr>
          <a:xfrm>
            <a:off x="8634282" y="3638318"/>
            <a:ext cx="1638302" cy="0"/>
          </a:xfrm>
          <a:prstGeom prst="straightConnector1">
            <a:avLst/>
          </a:prstGeom>
          <a:ln w="12700">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05EBA872-99BF-1839-D767-155633DFEB05}"/>
              </a:ext>
            </a:extLst>
          </p:cNvPr>
          <p:cNvCxnSpPr>
            <a:cxnSpLocks/>
            <a:endCxn id="61" idx="2"/>
          </p:cNvCxnSpPr>
          <p:nvPr/>
        </p:nvCxnSpPr>
        <p:spPr>
          <a:xfrm>
            <a:off x="8634282" y="4300733"/>
            <a:ext cx="871083" cy="0"/>
          </a:xfrm>
          <a:prstGeom prst="straightConnector1">
            <a:avLst/>
          </a:prstGeom>
          <a:ln w="12700">
            <a:solidFill>
              <a:schemeClr val="accent5"/>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6627D9C7-8619-3C8D-000E-1D92B913AD76}"/>
              </a:ext>
            </a:extLst>
          </p:cNvPr>
          <p:cNvCxnSpPr>
            <a:cxnSpLocks/>
            <a:endCxn id="62" idx="2"/>
          </p:cNvCxnSpPr>
          <p:nvPr/>
        </p:nvCxnSpPr>
        <p:spPr>
          <a:xfrm>
            <a:off x="8634282" y="4827725"/>
            <a:ext cx="1292313" cy="0"/>
          </a:xfrm>
          <a:prstGeom prst="straightConnector1">
            <a:avLst/>
          </a:prstGeom>
          <a:ln w="12700">
            <a:solidFill>
              <a:schemeClr val="accent6"/>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0CBE7339-7174-9C8C-976E-B144E174499A}"/>
              </a:ext>
            </a:extLst>
          </p:cNvPr>
          <p:cNvCxnSpPr>
            <a:cxnSpLocks/>
            <a:endCxn id="63" idx="2"/>
          </p:cNvCxnSpPr>
          <p:nvPr/>
        </p:nvCxnSpPr>
        <p:spPr>
          <a:xfrm>
            <a:off x="8634282" y="5313074"/>
            <a:ext cx="1779701" cy="8453"/>
          </a:xfrm>
          <a:prstGeom prst="straightConnector1">
            <a:avLst/>
          </a:prstGeom>
          <a:ln w="12700">
            <a:solidFill>
              <a:schemeClr val="accent3"/>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EEBE3E3E-34C7-1EC9-0E9F-19D82CAC7ACC}"/>
              </a:ext>
            </a:extLst>
          </p:cNvPr>
          <p:cNvCxnSpPr>
            <a:cxnSpLocks/>
            <a:endCxn id="64" idx="2"/>
          </p:cNvCxnSpPr>
          <p:nvPr/>
        </p:nvCxnSpPr>
        <p:spPr>
          <a:xfrm>
            <a:off x="8634282" y="5801165"/>
            <a:ext cx="871083" cy="1"/>
          </a:xfrm>
          <a:prstGeom prst="straightConnector1">
            <a:avLst/>
          </a:prstGeom>
          <a:ln w="12700">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088F50A9-BE28-F29E-D258-5AB66C71E4F1}"/>
              </a:ext>
            </a:extLst>
          </p:cNvPr>
          <p:cNvSpPr txBox="1"/>
          <p:nvPr/>
        </p:nvSpPr>
        <p:spPr>
          <a:xfrm>
            <a:off x="7683725" y="4570313"/>
            <a:ext cx="574196" cy="276999"/>
          </a:xfrm>
          <a:prstGeom prst="rect">
            <a:avLst/>
          </a:prstGeom>
          <a:noFill/>
        </p:spPr>
        <p:txBody>
          <a:bodyPr wrap="none" rtlCol="0">
            <a:spAutoFit/>
          </a:bodyPr>
          <a:lstStyle/>
          <a:p>
            <a:r>
              <a:rPr lang="es-ES_tradnl" sz="1200" dirty="0" err="1"/>
              <a:t>Event</a:t>
            </a:r>
            <a:endParaRPr lang="es-ES_tradnl" sz="1200" dirty="0"/>
          </a:p>
        </p:txBody>
      </p:sp>
      <p:sp>
        <p:nvSpPr>
          <p:cNvPr id="89" name="TextBox 88">
            <a:extLst>
              <a:ext uri="{FF2B5EF4-FFF2-40B4-BE49-F238E27FC236}">
                <a16:creationId xmlns:a16="http://schemas.microsoft.com/office/drawing/2014/main" id="{2F66CA54-8A59-65E0-8EF4-20C2D7FE9CF1}"/>
              </a:ext>
            </a:extLst>
          </p:cNvPr>
          <p:cNvSpPr txBox="1"/>
          <p:nvPr/>
        </p:nvSpPr>
        <p:spPr>
          <a:xfrm>
            <a:off x="7675879" y="5058403"/>
            <a:ext cx="574196" cy="276999"/>
          </a:xfrm>
          <a:prstGeom prst="rect">
            <a:avLst/>
          </a:prstGeom>
          <a:noFill/>
        </p:spPr>
        <p:txBody>
          <a:bodyPr wrap="none" rtlCol="0">
            <a:spAutoFit/>
          </a:bodyPr>
          <a:lstStyle/>
          <a:p>
            <a:r>
              <a:rPr lang="es-ES_tradnl" sz="1200" dirty="0" err="1"/>
              <a:t>Event</a:t>
            </a:r>
            <a:endParaRPr lang="es-ES_tradnl" sz="1200" dirty="0"/>
          </a:p>
        </p:txBody>
      </p:sp>
      <p:sp>
        <p:nvSpPr>
          <p:cNvPr id="90" name="TextBox 89">
            <a:extLst>
              <a:ext uri="{FF2B5EF4-FFF2-40B4-BE49-F238E27FC236}">
                <a16:creationId xmlns:a16="http://schemas.microsoft.com/office/drawing/2014/main" id="{A3F2251C-A044-9B0D-C475-3BA8BE3605F8}"/>
              </a:ext>
            </a:extLst>
          </p:cNvPr>
          <p:cNvSpPr txBox="1"/>
          <p:nvPr/>
        </p:nvSpPr>
        <p:spPr>
          <a:xfrm>
            <a:off x="7663472" y="5547537"/>
            <a:ext cx="574196" cy="276999"/>
          </a:xfrm>
          <a:prstGeom prst="rect">
            <a:avLst/>
          </a:prstGeom>
          <a:noFill/>
        </p:spPr>
        <p:txBody>
          <a:bodyPr wrap="none" rtlCol="0">
            <a:spAutoFit/>
          </a:bodyPr>
          <a:lstStyle/>
          <a:p>
            <a:r>
              <a:rPr lang="es-ES_tradnl" sz="1200" dirty="0" err="1"/>
              <a:t>Event</a:t>
            </a:r>
            <a:endParaRPr lang="es-ES_tradnl" sz="1200" dirty="0"/>
          </a:p>
        </p:txBody>
      </p:sp>
      <p:cxnSp>
        <p:nvCxnSpPr>
          <p:cNvPr id="91" name="Straight Arrow Connector 90">
            <a:extLst>
              <a:ext uri="{FF2B5EF4-FFF2-40B4-BE49-F238E27FC236}">
                <a16:creationId xmlns:a16="http://schemas.microsoft.com/office/drawing/2014/main" id="{363FD186-A7DD-9A0A-AEF9-D4960B0E305E}"/>
              </a:ext>
            </a:extLst>
          </p:cNvPr>
          <p:cNvCxnSpPr>
            <a:cxnSpLocks/>
            <a:stCxn id="60" idx="3"/>
            <a:endCxn id="61" idx="7"/>
          </p:cNvCxnSpPr>
          <p:nvPr/>
        </p:nvCxnSpPr>
        <p:spPr>
          <a:xfrm flipH="1">
            <a:off x="9800685" y="3760643"/>
            <a:ext cx="522568" cy="41776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DACF6730-D555-E6E2-8736-5A0805B1B65B}"/>
              </a:ext>
            </a:extLst>
          </p:cNvPr>
          <p:cNvCxnSpPr>
            <a:cxnSpLocks/>
            <a:stCxn id="61" idx="5"/>
            <a:endCxn id="62" idx="1"/>
          </p:cNvCxnSpPr>
          <p:nvPr/>
        </p:nvCxnSpPr>
        <p:spPr>
          <a:xfrm>
            <a:off x="9800685" y="4423058"/>
            <a:ext cx="176579" cy="282341"/>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9372F67F-8A5A-FAEB-A0C6-91141D450E5F}"/>
              </a:ext>
            </a:extLst>
          </p:cNvPr>
          <p:cNvCxnSpPr>
            <a:cxnSpLocks/>
            <a:stCxn id="62" idx="5"/>
            <a:endCxn id="63" idx="1"/>
          </p:cNvCxnSpPr>
          <p:nvPr/>
        </p:nvCxnSpPr>
        <p:spPr>
          <a:xfrm>
            <a:off x="10221915" y="4950050"/>
            <a:ext cx="242737" cy="249151"/>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3B824719-9BA5-FF51-2394-4539CD1FBEFA}"/>
              </a:ext>
            </a:extLst>
          </p:cNvPr>
          <p:cNvCxnSpPr>
            <a:cxnSpLocks/>
            <a:stCxn id="63" idx="3"/>
            <a:endCxn id="64" idx="6"/>
          </p:cNvCxnSpPr>
          <p:nvPr/>
        </p:nvCxnSpPr>
        <p:spPr>
          <a:xfrm flipH="1">
            <a:off x="9851354" y="5443852"/>
            <a:ext cx="613298" cy="35731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1ADE9450-0DC8-9966-09F6-EFCC73121279}"/>
              </a:ext>
            </a:extLst>
          </p:cNvPr>
          <p:cNvCxnSpPr>
            <a:cxnSpLocks/>
            <a:stCxn id="61" idx="4"/>
            <a:endCxn id="64" idx="0"/>
          </p:cNvCxnSpPr>
          <p:nvPr/>
        </p:nvCxnSpPr>
        <p:spPr>
          <a:xfrm>
            <a:off x="9678360" y="4473727"/>
            <a:ext cx="0" cy="115444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7799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Estrategias de despliegue</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17</a:t>
            </a:fld>
            <a:endParaRPr lang="en-US" sz="1400" dirty="0">
              <a:solidFill>
                <a:srgbClr val="FFFFFF">
                  <a:alpha val="60000"/>
                </a:srgbClr>
              </a:solidFill>
            </a:endParaRPr>
          </a:p>
        </p:txBody>
      </p:sp>
    </p:spTree>
    <p:extLst>
      <p:ext uri="{BB962C8B-B14F-4D97-AF65-F5344CB8AC3E}">
        <p14:creationId xmlns:p14="http://schemas.microsoft.com/office/powerpoint/2010/main" val="2800725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453890"/>
          </a:xfrm>
        </p:spPr>
        <p:txBody>
          <a:bodyPr>
            <a:normAutofit/>
          </a:bodyPr>
          <a:lstStyle/>
          <a:p>
            <a:pPr marL="0" indent="0">
              <a:buNone/>
            </a:pPr>
            <a:r>
              <a:rPr lang="es-ES_tradnl" sz="2000" dirty="0"/>
              <a:t>Supongamos que tenemos no solo el modelo, sino, además, la forma de despliegue, pero ahora nos falta ver la estrategia de despliegue. Tenemos al menos estas técnicas:</a:t>
            </a:r>
          </a:p>
          <a:p>
            <a:r>
              <a:rPr lang="es-ES_tradnl" sz="2000" b="1" dirty="0">
                <a:solidFill>
                  <a:schemeClr val="accent1">
                    <a:lumMod val="60000"/>
                    <a:lumOff val="40000"/>
                  </a:schemeClr>
                </a:solidFill>
              </a:rPr>
              <a:t>Despliegue único</a:t>
            </a:r>
          </a:p>
          <a:p>
            <a:r>
              <a:rPr lang="es-ES_tradnl" sz="2000" b="1" dirty="0">
                <a:solidFill>
                  <a:schemeClr val="accent1">
                    <a:lumMod val="60000"/>
                    <a:lumOff val="40000"/>
                  </a:schemeClr>
                </a:solidFill>
              </a:rPr>
              <a:t>Despliegue silencioso</a:t>
            </a:r>
          </a:p>
          <a:p>
            <a:r>
              <a:rPr lang="es-ES_tradnl" sz="2000" b="1" dirty="0">
                <a:solidFill>
                  <a:schemeClr val="accent1">
                    <a:lumMod val="60000"/>
                    <a:lumOff val="40000"/>
                  </a:schemeClr>
                </a:solidFill>
              </a:rPr>
              <a:t>A/B </a:t>
            </a:r>
            <a:r>
              <a:rPr lang="es-ES_tradnl" sz="2000" b="1" dirty="0" err="1">
                <a:solidFill>
                  <a:schemeClr val="accent1">
                    <a:lumMod val="60000"/>
                    <a:lumOff val="40000"/>
                  </a:schemeClr>
                </a:solidFill>
              </a:rPr>
              <a:t>testing</a:t>
            </a:r>
            <a:endParaRPr lang="es-ES_tradnl" sz="2000" b="1" dirty="0">
              <a:solidFill>
                <a:schemeClr val="accent1">
                  <a:lumMod val="60000"/>
                  <a:lumOff val="40000"/>
                </a:schemeClr>
              </a:solidFill>
            </a:endParaRPr>
          </a:p>
          <a:p>
            <a:r>
              <a:rPr lang="es-ES_tradnl" sz="2000" b="1" dirty="0" err="1">
                <a:solidFill>
                  <a:schemeClr val="accent1">
                    <a:lumMod val="60000"/>
                    <a:lumOff val="40000"/>
                  </a:schemeClr>
                </a:solidFill>
              </a:rPr>
              <a:t>Canary</a:t>
            </a:r>
            <a:r>
              <a:rPr lang="es-ES_tradnl" sz="2000" b="1" dirty="0">
                <a:solidFill>
                  <a:schemeClr val="accent1">
                    <a:lumMod val="60000"/>
                    <a:lumOff val="40000"/>
                  </a:schemeClr>
                </a:solidFill>
              </a:rPr>
              <a:t> </a:t>
            </a:r>
            <a:r>
              <a:rPr lang="es-ES_tradnl" sz="2000" b="1" dirty="0" err="1">
                <a:solidFill>
                  <a:schemeClr val="accent1">
                    <a:lumMod val="60000"/>
                    <a:lumOff val="40000"/>
                  </a:schemeClr>
                </a:solidFill>
              </a:rPr>
              <a:t>Release</a:t>
            </a:r>
            <a:endParaRPr lang="es-ES_tradnl" sz="2000" b="1" dirty="0">
              <a:solidFill>
                <a:schemeClr val="accent1">
                  <a:lumMod val="60000"/>
                  <a:lumOff val="40000"/>
                </a:schemeClr>
              </a:solidFill>
            </a:endParaRPr>
          </a:p>
          <a:p>
            <a:r>
              <a:rPr lang="es-ES_tradnl" sz="2000" b="1" dirty="0">
                <a:solidFill>
                  <a:schemeClr val="accent1">
                    <a:lumMod val="60000"/>
                    <a:lumOff val="40000"/>
                  </a:schemeClr>
                </a:solidFill>
              </a:rPr>
              <a:t>Bandidos</a:t>
            </a:r>
          </a:p>
        </p:txBody>
      </p:sp>
    </p:spTree>
    <p:extLst>
      <p:ext uri="{BB962C8B-B14F-4D97-AF65-F5344CB8AC3E}">
        <p14:creationId xmlns:p14="http://schemas.microsoft.com/office/powerpoint/2010/main" val="1131723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a:bodyPr>
          <a:lstStyle/>
          <a:p>
            <a:pPr marL="0" indent="0">
              <a:buNone/>
            </a:pPr>
            <a:r>
              <a:rPr lang="es-ES_tradnl" sz="2000" dirty="0"/>
              <a:t>Esta es la forma más fácil de implementar, la más usada, pero quizás la peor. </a:t>
            </a:r>
          </a:p>
          <a:p>
            <a:pPr marL="0" indent="0">
              <a:buNone/>
            </a:pPr>
            <a:r>
              <a:rPr lang="es-ES_tradnl" sz="2000" dirty="0"/>
              <a:t>Una vez que hay un nuevo modelo, se reemplaza el anterior con el nuevo, y todo el pipeline asociado. </a:t>
            </a:r>
          </a:p>
          <a:p>
            <a:pPr marL="0" indent="0">
              <a:buNone/>
            </a:pPr>
            <a:r>
              <a:rPr lang="es-ES_tradnl" sz="2000" dirty="0"/>
              <a:t>Es la peor, dado que, si el modelo tiene bugs, o no rinde como debería, se envió en producción algo que nos va a dar un gran dolor de cabeza depurar. </a:t>
            </a:r>
          </a:p>
          <a:p>
            <a:pPr marL="0" indent="0">
              <a:buNone/>
            </a:pPr>
            <a:r>
              <a:rPr lang="es-ES_tradnl" sz="2000" dirty="0"/>
              <a:t>En general, la primera vez que se despliega el primer modelo, se hace así, aunque es recomendable, tal como vimos en </a:t>
            </a:r>
            <a:r>
              <a:rPr lang="es-ES_tradnl" sz="2000" i="1" dirty="0">
                <a:solidFill>
                  <a:schemeClr val="accent1"/>
                </a:solidFill>
              </a:rPr>
              <a:t>las 4 fases del desarrollo de modelos (clase 2)</a:t>
            </a:r>
            <a:r>
              <a:rPr lang="es-ES_tradnl" sz="2000" i="1" dirty="0"/>
              <a:t>, </a:t>
            </a:r>
            <a:r>
              <a:rPr lang="es-ES_tradnl" sz="2000" dirty="0"/>
              <a:t>tener previamente una heurística con que comparar y hacer un despliegue en los formatos que veremos a continuación.</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Despliegue único</a:t>
            </a:r>
          </a:p>
        </p:txBody>
      </p:sp>
    </p:spTree>
    <p:extLst>
      <p:ext uri="{BB962C8B-B14F-4D97-AF65-F5344CB8AC3E}">
        <p14:creationId xmlns:p14="http://schemas.microsoft.com/office/powerpoint/2010/main" val="30773882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Repaso de la clase anterior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a:bodyPr>
          <a:lstStyle/>
          <a:p>
            <a:pPr marL="0" indent="0">
              <a:buNone/>
            </a:pPr>
            <a:r>
              <a:rPr lang="es-ES_tradnl" sz="2000" dirty="0"/>
              <a:t>Esta versión despliega la nueva versión del modelo, manteniendo el antiguo modelo. Ambas versiones se ejecutan en paralelo. Sin embargo, el usuario no estará expuesto a la nueva versión hasta que se complete el cambio. Las predicciones realizadas por la nueva versión solo se registran. Después de algún tiempo, se analizan para detectar posibles errores.</a:t>
            </a:r>
          </a:p>
          <a:p>
            <a:pPr marL="0" indent="0">
              <a:buNone/>
            </a:pPr>
            <a:r>
              <a:rPr lang="es-ES_tradnl" sz="2000" dirty="0"/>
              <a:t>El despliegue silencioso tiene la ventaja de proporcionar suficiente tiempo para asegurarse de que el nuevo modelo funcione según lo esperado, sin afectar negativamente a ningún usuario. </a:t>
            </a:r>
          </a:p>
          <a:p>
            <a:pPr marL="0" indent="0">
              <a:buNone/>
            </a:pPr>
            <a:r>
              <a:rPr lang="es-ES_tradnl" sz="2000" dirty="0"/>
              <a:t>El inconveniente es la necesidad de ejecutar el doble de modelos, lo que consume más recursos.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Despliegue silencioso</a:t>
            </a:r>
          </a:p>
        </p:txBody>
      </p:sp>
    </p:spTree>
    <p:extLst>
      <p:ext uri="{BB962C8B-B14F-4D97-AF65-F5344CB8AC3E}">
        <p14:creationId xmlns:p14="http://schemas.microsoft.com/office/powerpoint/2010/main" val="1099394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85000" lnSpcReduction="10000"/>
          </a:bodyPr>
          <a:lstStyle/>
          <a:p>
            <a:pPr marL="0" indent="0">
              <a:buNone/>
            </a:pPr>
            <a:r>
              <a:rPr lang="es-ES_tradnl" sz="2000" dirty="0"/>
              <a:t>La prueba A/B es una forma de comparar dos variantes del modelo, y determinando cuál de las dos variantes es más efectiva. </a:t>
            </a:r>
          </a:p>
          <a:p>
            <a:pPr marL="0" indent="0">
              <a:buNone/>
            </a:pPr>
            <a:r>
              <a:rPr lang="es-ES_tradnl" sz="2000" dirty="0"/>
              <a:t>La prueba A/B funciona de la siguiente manera:</a:t>
            </a:r>
          </a:p>
          <a:p>
            <a:pPr marL="457200" indent="-457200">
              <a:buFont typeface="+mj-lt"/>
              <a:buAutoNum type="arabicPeriod"/>
            </a:pPr>
            <a:r>
              <a:rPr lang="es-ES_tradnl" sz="2000" dirty="0"/>
              <a:t> Se despliega el modelo candidato junto al modelo existente.</a:t>
            </a:r>
          </a:p>
          <a:p>
            <a:pPr marL="457200" indent="-457200">
              <a:buFont typeface="+mj-lt"/>
              <a:buAutoNum type="arabicPeriod"/>
            </a:pPr>
            <a:r>
              <a:rPr lang="es-ES_tradnl" sz="2000" dirty="0"/>
              <a:t>Un porcentaje del tráfico se dirige al nuevo modelo; el resto se dirige al modelo existente. Es común que ambas variantes sirvan tráfico de predicciones al mismo tiempo. </a:t>
            </a:r>
          </a:p>
          <a:p>
            <a:pPr marL="457200" indent="-457200">
              <a:buFont typeface="+mj-lt"/>
              <a:buAutoNum type="arabicPeriod"/>
            </a:pPr>
            <a:r>
              <a:rPr lang="es-ES_tradnl" sz="2000" dirty="0"/>
              <a:t>Se monitorea y analiza las predicciones y los comentarios de los usuarios, si los hay, de ambos modelos para determinar si la diferencia en el rendimiento de los dos modelos es </a:t>
            </a:r>
            <a:r>
              <a:rPr lang="es-ES_tradnl" sz="2000" dirty="0">
                <a:solidFill>
                  <a:schemeClr val="accent4">
                    <a:lumMod val="60000"/>
                    <a:lumOff val="40000"/>
                  </a:schemeClr>
                </a:solidFill>
              </a:rPr>
              <a:t>estadísticamente significativa</a:t>
            </a:r>
            <a:r>
              <a:rPr lang="es-ES_tradnl" sz="2000" dirty="0"/>
              <a:t>.</a:t>
            </a:r>
          </a:p>
          <a:p>
            <a:pPr marL="0" indent="0">
              <a:buNone/>
            </a:pPr>
            <a:r>
              <a:rPr lang="es-ES_tradnl" sz="2000" dirty="0"/>
              <a:t>Para que esto funcione debemos tomar ciertos recaudos. Como lograr que el tráfico sea realmente aleatorio y representativo. </a:t>
            </a:r>
          </a:p>
          <a:p>
            <a:pPr marL="0" indent="0">
              <a:buNone/>
            </a:pPr>
            <a:r>
              <a:rPr lang="es-ES_tradnl" sz="2000" dirty="0"/>
              <a:t>Libro especifico de esto: </a:t>
            </a:r>
            <a:r>
              <a:rPr lang="es-ES_tradnl" sz="2000" dirty="0" err="1">
                <a:hlinkClick r:id="rId3"/>
              </a:rPr>
              <a:t>Kohavi</a:t>
            </a:r>
            <a:r>
              <a:rPr lang="es-ES_tradnl" sz="2000" dirty="0">
                <a:hlinkClick r:id="rId3"/>
              </a:rPr>
              <a:t> et al - </a:t>
            </a:r>
            <a:r>
              <a:rPr lang="es-ES_tradnl" sz="2000" dirty="0" err="1">
                <a:hlinkClick r:id="rId3"/>
              </a:rPr>
              <a:t>Trustworthy</a:t>
            </a:r>
            <a:r>
              <a:rPr lang="es-ES_tradnl" sz="2000" dirty="0">
                <a:hlinkClick r:id="rId3"/>
              </a:rPr>
              <a:t> Online </a:t>
            </a:r>
            <a:r>
              <a:rPr lang="es-ES_tradnl" sz="2000" dirty="0" err="1">
                <a:hlinkClick r:id="rId3"/>
              </a:rPr>
              <a:t>Controlled</a:t>
            </a:r>
            <a:r>
              <a:rPr lang="es-ES_tradnl" sz="2000" dirty="0">
                <a:hlinkClick r:id="rId3"/>
              </a:rPr>
              <a:t> </a:t>
            </a:r>
            <a:r>
              <a:rPr lang="es-ES_tradnl" sz="2000" dirty="0" err="1">
                <a:hlinkClick r:id="rId3"/>
              </a:rPr>
              <a:t>Experiments</a:t>
            </a:r>
            <a:r>
              <a:rPr lang="es-ES_tradnl" sz="2000" dirty="0">
                <a:hlinkClick r:id="rId3"/>
              </a:rPr>
              <a:t>: A </a:t>
            </a:r>
            <a:r>
              <a:rPr lang="es-ES_tradnl" sz="2000" dirty="0" err="1">
                <a:hlinkClick r:id="rId3"/>
              </a:rPr>
              <a:t>Practical</a:t>
            </a:r>
            <a:r>
              <a:rPr lang="es-ES_tradnl" sz="2000" dirty="0">
                <a:hlinkClick r:id="rId3"/>
              </a:rPr>
              <a:t> Guide </a:t>
            </a:r>
            <a:r>
              <a:rPr lang="es-ES_tradnl" sz="2000" dirty="0" err="1">
                <a:hlinkClick r:id="rId3"/>
              </a:rPr>
              <a:t>to</a:t>
            </a:r>
            <a:r>
              <a:rPr lang="es-ES_tradnl" sz="2000" dirty="0">
                <a:hlinkClick r:id="rId3"/>
              </a:rPr>
              <a:t> A/B </a:t>
            </a:r>
            <a:r>
              <a:rPr lang="es-ES_tradnl" sz="2000" dirty="0" err="1">
                <a:hlinkClick r:id="rId3"/>
              </a:rPr>
              <a:t>Testing</a:t>
            </a:r>
            <a:endParaRPr lang="es-ES_tradnl" sz="2000" dirty="0"/>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A/B </a:t>
            </a:r>
            <a:r>
              <a:rPr lang="es-ES_tradnl" sz="2400" b="1" dirty="0" err="1">
                <a:solidFill>
                  <a:schemeClr val="accent1"/>
                </a:solidFill>
              </a:rPr>
              <a:t>Testing</a:t>
            </a:r>
            <a:endParaRPr lang="es-ES_tradnl" sz="2400" b="1" dirty="0">
              <a:solidFill>
                <a:schemeClr val="accent1"/>
              </a:solidFill>
            </a:endParaRPr>
          </a:p>
        </p:txBody>
      </p:sp>
    </p:spTree>
    <p:extLst>
      <p:ext uri="{BB962C8B-B14F-4D97-AF65-F5344CB8AC3E}">
        <p14:creationId xmlns:p14="http://schemas.microsoft.com/office/powerpoint/2010/main" val="28753622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92500" lnSpcReduction="10000"/>
          </a:bodyPr>
          <a:lstStyle/>
          <a:p>
            <a:pPr marL="0" indent="0">
              <a:buNone/>
            </a:pPr>
            <a:r>
              <a:rPr lang="es-ES_tradnl" sz="2000" dirty="0"/>
              <a:t>Es una técnica para reducir el riesgo de introducir un nuevo modelo en producción al implementar el cambio gradualmente en un pequeño subconjunto de usuarios antes de implementarlo en toda la infraestructura y hacerlo disponible para todos. La forma que se hace es:</a:t>
            </a:r>
          </a:p>
          <a:p>
            <a:pPr marL="457200" indent="-457200">
              <a:buFont typeface="+mj-lt"/>
              <a:buAutoNum type="arabicPeriod"/>
            </a:pPr>
            <a:r>
              <a:rPr lang="es-ES_tradnl" sz="2000" dirty="0"/>
              <a:t>Se despliega el modelo candidato junto al modelo existente. El modelo candidato se llama </a:t>
            </a:r>
            <a:r>
              <a:rPr lang="es-ES_tradnl" sz="2000" i="1" dirty="0" err="1"/>
              <a:t>canary</a:t>
            </a:r>
            <a:r>
              <a:rPr lang="es-ES_tradnl" sz="2000" dirty="0"/>
              <a:t>.</a:t>
            </a:r>
          </a:p>
          <a:p>
            <a:pPr marL="457200" indent="-457200">
              <a:buFont typeface="+mj-lt"/>
              <a:buAutoNum type="arabicPeriod"/>
            </a:pPr>
            <a:r>
              <a:rPr lang="es-ES_tradnl" sz="2000" dirty="0"/>
              <a:t>Una porción del tráfico se dirige al modelo candidato.</a:t>
            </a:r>
          </a:p>
          <a:p>
            <a:pPr marL="457200" indent="-457200">
              <a:buFont typeface="+mj-lt"/>
              <a:buAutoNum type="arabicPeriod"/>
            </a:pPr>
            <a:r>
              <a:rPr lang="es-ES_tradnl" sz="2000" dirty="0"/>
              <a:t>Si su rendimiento es satisfactorio, aumenta el tráfico hacia el modelo candidato. Si no, aborta el </a:t>
            </a:r>
            <a:r>
              <a:rPr lang="es-ES_tradnl" sz="2000" i="1" dirty="0" err="1"/>
              <a:t>canary</a:t>
            </a:r>
            <a:r>
              <a:rPr lang="es-ES_tradnl" sz="2000" dirty="0"/>
              <a:t> y dirige todo el tráfico de vuelta al modelo existente.</a:t>
            </a:r>
          </a:p>
          <a:p>
            <a:pPr marL="457200" indent="-457200">
              <a:buFont typeface="+mj-lt"/>
              <a:buAutoNum type="arabicPeriod"/>
            </a:pPr>
            <a:r>
              <a:rPr lang="es-ES_tradnl" sz="2000" dirty="0"/>
              <a:t>Se detiene el proceso cuando el </a:t>
            </a:r>
            <a:r>
              <a:rPr lang="es-ES_tradnl" sz="2000" i="1" dirty="0" err="1"/>
              <a:t>canary</a:t>
            </a:r>
            <a:r>
              <a:rPr lang="es-ES_tradnl" sz="2000" dirty="0"/>
              <a:t> haya servido todo el o cuando se aborta.</a:t>
            </a:r>
          </a:p>
          <a:p>
            <a:pPr marL="0" indent="0">
              <a:buNone/>
            </a:pPr>
            <a:r>
              <a:rPr lang="es-ES_tradnl" sz="2000" i="1" dirty="0" err="1">
                <a:solidFill>
                  <a:schemeClr val="accent1"/>
                </a:solidFill>
              </a:rPr>
              <a:t>Canary</a:t>
            </a:r>
            <a:r>
              <a:rPr lang="es-ES_tradnl" sz="2000" i="1" dirty="0">
                <a:solidFill>
                  <a:schemeClr val="accent1"/>
                </a:solidFill>
              </a:rPr>
              <a:t> </a:t>
            </a:r>
            <a:r>
              <a:rPr lang="es-ES_tradnl" sz="2000" i="1" dirty="0" err="1">
                <a:solidFill>
                  <a:schemeClr val="accent1"/>
                </a:solidFill>
              </a:rPr>
              <a:t>release</a:t>
            </a:r>
            <a:r>
              <a:rPr lang="es-ES_tradnl" sz="2000" i="1" dirty="0">
                <a:solidFill>
                  <a:schemeClr val="accent1"/>
                </a:solidFill>
              </a:rPr>
              <a:t> </a:t>
            </a:r>
            <a:r>
              <a:rPr lang="es-ES_tradnl" sz="2000" dirty="0"/>
              <a:t>puede ser utilizado para implementar A/B </a:t>
            </a:r>
            <a:r>
              <a:rPr lang="es-ES_tradnl" sz="2000" dirty="0" err="1"/>
              <a:t>testing</a:t>
            </a:r>
            <a:r>
              <a:rPr lang="es-ES_tradnl" sz="2000" dirty="0"/>
              <a:t> debido a las similitudes en sus configuraciones. Sin embargo, se puede realizarlo sin aplicar A/B </a:t>
            </a:r>
            <a:r>
              <a:rPr lang="es-ES_tradnl" sz="2000" dirty="0" err="1"/>
              <a:t>testing</a:t>
            </a:r>
            <a:r>
              <a:rPr lang="es-ES_tradnl" sz="2000" dirty="0"/>
              <a:t>. Por ejemplo, no es necesario aleatorizar el tráfico para dirigirlo a cada modelo. </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err="1">
                <a:solidFill>
                  <a:schemeClr val="accent1"/>
                </a:solidFill>
              </a:rPr>
              <a:t>Canary</a:t>
            </a:r>
            <a:r>
              <a:rPr lang="es-ES_tradnl" sz="2400" b="1" dirty="0">
                <a:solidFill>
                  <a:schemeClr val="accent1"/>
                </a:solidFill>
              </a:rPr>
              <a:t> </a:t>
            </a:r>
            <a:r>
              <a:rPr lang="es-ES_tradnl" sz="2400" b="1" dirty="0" err="1">
                <a:solidFill>
                  <a:schemeClr val="accent1"/>
                </a:solidFill>
              </a:rPr>
              <a:t>Release</a:t>
            </a:r>
            <a:endParaRPr lang="es-ES_tradnl" sz="2400" b="1" dirty="0">
              <a:solidFill>
                <a:schemeClr val="accent1"/>
              </a:solidFill>
            </a:endParaRPr>
          </a:p>
        </p:txBody>
      </p:sp>
    </p:spTree>
    <p:extLst>
      <p:ext uri="{BB962C8B-B14F-4D97-AF65-F5344CB8AC3E}">
        <p14:creationId xmlns:p14="http://schemas.microsoft.com/office/powerpoint/2010/main" val="38090915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85000" lnSpcReduction="10000"/>
          </a:bodyPr>
          <a:lstStyle/>
          <a:p>
            <a:pPr marL="0" indent="0">
              <a:buNone/>
            </a:pPr>
            <a:r>
              <a:rPr lang="es-ES_tradnl" sz="2000" dirty="0"/>
              <a:t>Los algoritmos de bandidos son herramientas que se utilizan para la toma de decisiones secuenciales bajo incertidumbre. Tienen su origen en el ámbito de los juegos de azar, como las máquinas tragamonedas de un casino. La idea principal es equilibrar la exploración de nuevas opciones con la explotación de opciones conocidas, con el objetivo de maximizar una recompensa acumulada a lo largo del tiempo.</a:t>
            </a:r>
          </a:p>
          <a:p>
            <a:pPr marL="0" indent="0">
              <a:buNone/>
            </a:pPr>
            <a:r>
              <a:rPr lang="es-ES_tradnl" sz="2000" dirty="0"/>
              <a:t>Cuando se tiene múltiples modelos para evaluar, cada modelo puede considerarse una máquina tragamonedas cuya precisión de la predicción no se conoce. Aplicar esto algoritmos,  permiten determinar cómo dirigir el tráfico a cada modelo para la predicción y así determinar el mejor modelo mientras se maximiza la precisión de la predicción. </a:t>
            </a:r>
          </a:p>
          <a:p>
            <a:pPr marL="0" indent="0">
              <a:buNone/>
            </a:pPr>
            <a:r>
              <a:rPr lang="es-ES_tradnl" sz="2000" dirty="0"/>
              <a:t>Un punto importante es que, para aplicar estos algoritmos, antes de dirigir una solicitud a un modelo, se necesita calcular el rendimiento actual de todos los modelos. Esto requiere tres cosas:</a:t>
            </a:r>
          </a:p>
          <a:p>
            <a:r>
              <a:rPr lang="es-ES_tradnl" sz="2000" dirty="0"/>
              <a:t>Solo aplicable a modelos on-line.</a:t>
            </a:r>
          </a:p>
          <a:p>
            <a:r>
              <a:rPr lang="es-ES_tradnl" sz="2000" dirty="0"/>
              <a:t>Preferiblemente la retroalimentación debe ser rápida.</a:t>
            </a:r>
          </a:p>
          <a:p>
            <a:r>
              <a:rPr lang="es-ES_tradnl" sz="2000" dirty="0"/>
              <a:t>Un mecanismo para tomar las retroalimentaciones.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Bandidos</a:t>
            </a:r>
          </a:p>
        </p:txBody>
      </p:sp>
    </p:spTree>
    <p:extLst>
      <p:ext uri="{BB962C8B-B14F-4D97-AF65-F5344CB8AC3E}">
        <p14:creationId xmlns:p14="http://schemas.microsoft.com/office/powerpoint/2010/main" val="1711106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Sirviendo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24</a:t>
            </a:fld>
            <a:endParaRPr lang="en-US" sz="1400" dirty="0">
              <a:solidFill>
                <a:srgbClr val="FFFFFF">
                  <a:alpha val="60000"/>
                </a:srgbClr>
              </a:solidFill>
            </a:endParaRPr>
          </a:p>
        </p:txBody>
      </p:sp>
    </p:spTree>
    <p:extLst>
      <p:ext uri="{BB962C8B-B14F-4D97-AF65-F5344CB8AC3E}">
        <p14:creationId xmlns:p14="http://schemas.microsoft.com/office/powerpoint/2010/main" val="2625837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Sirviendo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Ya está, tenemos pipeline, tenemos modelo definido, desarrollado y desplegado, ahora queremos llevarlo a producción, para ello creamos el servicio del modelo, que la forma que tendrá dependerá de cómo desplegamos el modelo </a:t>
            </a:r>
            <a:r>
              <a:rPr lang="es-ES_tradnl" sz="2000" i="1" dirty="0"/>
              <a:t>(REST API, predicción en lote, en dispositivo de usuario, etc.).</a:t>
            </a:r>
          </a:p>
        </p:txBody>
      </p:sp>
      <p:grpSp>
        <p:nvGrpSpPr>
          <p:cNvPr id="38" name="Group 37">
            <a:extLst>
              <a:ext uri="{FF2B5EF4-FFF2-40B4-BE49-F238E27FC236}">
                <a16:creationId xmlns:a16="http://schemas.microsoft.com/office/drawing/2014/main" id="{811F1D78-03CB-3C9E-8D4D-FDD23988C823}"/>
              </a:ext>
            </a:extLst>
          </p:cNvPr>
          <p:cNvGrpSpPr/>
          <p:nvPr/>
        </p:nvGrpSpPr>
        <p:grpSpPr>
          <a:xfrm>
            <a:off x="1734207" y="3085272"/>
            <a:ext cx="7955822" cy="2788381"/>
            <a:chOff x="286916" y="1691323"/>
            <a:chExt cx="11618168" cy="4071972"/>
          </a:xfrm>
        </p:grpSpPr>
        <p:sp>
          <p:nvSpPr>
            <p:cNvPr id="7" name="Rectangle 6">
              <a:extLst>
                <a:ext uri="{FF2B5EF4-FFF2-40B4-BE49-F238E27FC236}">
                  <a16:creationId xmlns:a16="http://schemas.microsoft.com/office/drawing/2014/main" id="{7947B4EB-C5B7-554A-8BB9-C77D591C2606}"/>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8" name="TextBox 7">
              <a:extLst>
                <a:ext uri="{FF2B5EF4-FFF2-40B4-BE49-F238E27FC236}">
                  <a16:creationId xmlns:a16="http://schemas.microsoft.com/office/drawing/2014/main" id="{B1C91D21-E3EB-8A37-4B9A-2205A01189EC}"/>
                </a:ext>
              </a:extLst>
            </p:cNvPr>
            <p:cNvSpPr txBox="1"/>
            <p:nvPr/>
          </p:nvSpPr>
          <p:spPr>
            <a:xfrm>
              <a:off x="286916" y="2373503"/>
              <a:ext cx="1455575" cy="629240"/>
            </a:xfrm>
            <a:prstGeom prst="rect">
              <a:avLst/>
            </a:prstGeom>
            <a:noFill/>
          </p:spPr>
          <p:txBody>
            <a:bodyPr wrap="square" rtlCol="0">
              <a:spAutoFit/>
            </a:bodyPr>
            <a:lstStyle/>
            <a:p>
              <a:pPr algn="ctr"/>
              <a:r>
                <a:rPr lang="es-ES_tradnl" sz="1100" dirty="0"/>
                <a:t>Problema de negocio</a:t>
              </a:r>
            </a:p>
          </p:txBody>
        </p:sp>
        <p:sp>
          <p:nvSpPr>
            <p:cNvPr id="9" name="Rounded Rectangle 8">
              <a:extLst>
                <a:ext uri="{FF2B5EF4-FFF2-40B4-BE49-F238E27FC236}">
                  <a16:creationId xmlns:a16="http://schemas.microsoft.com/office/drawing/2014/main" id="{1F980A28-AE66-F7EE-7A61-3D829B38AD7C}"/>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50" dirty="0"/>
                <a:t>Definición de objetivos</a:t>
              </a:r>
            </a:p>
          </p:txBody>
        </p:sp>
        <p:sp>
          <p:nvSpPr>
            <p:cNvPr id="10" name="Rounded Rectangle 9">
              <a:extLst>
                <a:ext uri="{FF2B5EF4-FFF2-40B4-BE49-F238E27FC236}">
                  <a16:creationId xmlns:a16="http://schemas.microsoft.com/office/drawing/2014/main" id="{CE9E122D-6413-24BC-3807-B5229A3387EE}"/>
                </a:ext>
              </a:extLst>
            </p:cNvPr>
            <p:cNvSpPr/>
            <p:nvPr/>
          </p:nvSpPr>
          <p:spPr>
            <a:xfrm>
              <a:off x="4081365" y="2225748"/>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Recolección de datos y preparación</a:t>
              </a:r>
            </a:p>
          </p:txBody>
        </p:sp>
        <p:sp>
          <p:nvSpPr>
            <p:cNvPr id="11" name="Rounded Rectangle 10">
              <a:extLst>
                <a:ext uri="{FF2B5EF4-FFF2-40B4-BE49-F238E27FC236}">
                  <a16:creationId xmlns:a16="http://schemas.microsoft.com/office/drawing/2014/main" id="{2936AAFD-41EB-72E6-0982-74F5B0B0FDF1}"/>
                </a:ext>
              </a:extLst>
            </p:cNvPr>
            <p:cNvSpPr/>
            <p:nvPr/>
          </p:nvSpPr>
          <p:spPr>
            <a:xfrm>
              <a:off x="5974701" y="2230504"/>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err="1"/>
                <a:t>Feature</a:t>
              </a:r>
              <a:r>
                <a:rPr lang="es-ES_tradnl" sz="1000" dirty="0"/>
                <a:t> </a:t>
              </a:r>
              <a:r>
                <a:rPr lang="es-ES_tradnl" sz="1000" dirty="0" err="1"/>
                <a:t>engineering</a:t>
              </a:r>
              <a:endParaRPr lang="es-ES_tradnl" sz="1000" dirty="0"/>
            </a:p>
          </p:txBody>
        </p:sp>
        <p:sp>
          <p:nvSpPr>
            <p:cNvPr id="12" name="Rounded Rectangle 11">
              <a:extLst>
                <a:ext uri="{FF2B5EF4-FFF2-40B4-BE49-F238E27FC236}">
                  <a16:creationId xmlns:a16="http://schemas.microsoft.com/office/drawing/2014/main" id="{E763E326-D32D-E2D2-5E0A-4F9068C1E09C}"/>
                </a:ext>
              </a:extLst>
            </p:cNvPr>
            <p:cNvSpPr/>
            <p:nvPr/>
          </p:nvSpPr>
          <p:spPr>
            <a:xfrm>
              <a:off x="9776927" y="2236906"/>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Evaluación del modelo</a:t>
              </a:r>
            </a:p>
          </p:txBody>
        </p:sp>
        <p:sp>
          <p:nvSpPr>
            <p:cNvPr id="13" name="Rounded Rectangle 12">
              <a:extLst>
                <a:ext uri="{FF2B5EF4-FFF2-40B4-BE49-F238E27FC236}">
                  <a16:creationId xmlns:a16="http://schemas.microsoft.com/office/drawing/2014/main" id="{C4C710CB-A0DD-0EB7-AC39-5CC602ACC370}"/>
                </a:ext>
              </a:extLst>
            </p:cNvPr>
            <p:cNvSpPr/>
            <p:nvPr/>
          </p:nvSpPr>
          <p:spPr>
            <a:xfrm>
              <a:off x="9776927"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Despliegue del modelo</a:t>
              </a:r>
            </a:p>
          </p:txBody>
        </p:sp>
        <p:sp>
          <p:nvSpPr>
            <p:cNvPr id="14" name="Rounded Rectangle 13">
              <a:extLst>
                <a:ext uri="{FF2B5EF4-FFF2-40B4-BE49-F238E27FC236}">
                  <a16:creationId xmlns:a16="http://schemas.microsoft.com/office/drawing/2014/main" id="{637FABBD-7F6A-BDA9-47E3-3FA6A483798B}"/>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Servicio del modelo</a:t>
              </a:r>
            </a:p>
          </p:txBody>
        </p:sp>
        <p:sp>
          <p:nvSpPr>
            <p:cNvPr id="15" name="Rounded Rectangle 14">
              <a:extLst>
                <a:ext uri="{FF2B5EF4-FFF2-40B4-BE49-F238E27FC236}">
                  <a16:creationId xmlns:a16="http://schemas.microsoft.com/office/drawing/2014/main" id="{B7647AA1-BED6-03B8-A17B-FE6CE95165D0}"/>
                </a:ext>
              </a:extLst>
            </p:cNvPr>
            <p:cNvSpPr/>
            <p:nvPr/>
          </p:nvSpPr>
          <p:spPr>
            <a:xfrm>
              <a:off x="5974701"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Monitoreo del modelo</a:t>
              </a:r>
            </a:p>
          </p:txBody>
        </p:sp>
        <p:sp>
          <p:nvSpPr>
            <p:cNvPr id="16" name="Rounded Rectangle 15">
              <a:extLst>
                <a:ext uri="{FF2B5EF4-FFF2-40B4-BE49-F238E27FC236}">
                  <a16:creationId xmlns:a16="http://schemas.microsoft.com/office/drawing/2014/main" id="{C37EFE8E-554B-19D8-2FFE-63E2890193DF}"/>
                </a:ext>
              </a:extLst>
            </p:cNvPr>
            <p:cNvSpPr/>
            <p:nvPr/>
          </p:nvSpPr>
          <p:spPr>
            <a:xfrm>
              <a:off x="4081365"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Mantenimiento del modelo</a:t>
              </a:r>
            </a:p>
          </p:txBody>
        </p:sp>
        <p:sp>
          <p:nvSpPr>
            <p:cNvPr id="17" name="Rounded Rectangle 16">
              <a:extLst>
                <a:ext uri="{FF2B5EF4-FFF2-40B4-BE49-F238E27FC236}">
                  <a16:creationId xmlns:a16="http://schemas.microsoft.com/office/drawing/2014/main" id="{2FB648EE-0E85-4262-1829-5A24C2F067FB}"/>
                </a:ext>
              </a:extLst>
            </p:cNvPr>
            <p:cNvSpPr/>
            <p:nvPr/>
          </p:nvSpPr>
          <p:spPr>
            <a:xfrm>
              <a:off x="7875814" y="2236906"/>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Entrenamiento del modelo</a:t>
              </a:r>
            </a:p>
          </p:txBody>
        </p:sp>
        <p:cxnSp>
          <p:nvCxnSpPr>
            <p:cNvPr id="18" name="Straight Arrow Connector 17">
              <a:extLst>
                <a:ext uri="{FF2B5EF4-FFF2-40B4-BE49-F238E27FC236}">
                  <a16:creationId xmlns:a16="http://schemas.microsoft.com/office/drawing/2014/main" id="{55C8A326-C436-A464-1245-2E0962497C11}"/>
                </a:ext>
              </a:extLst>
            </p:cNvPr>
            <p:cNvCxnSpPr>
              <a:stCxn id="8" idx="3"/>
              <a:endCxn id="9" idx="1"/>
            </p:cNvCxnSpPr>
            <p:nvPr/>
          </p:nvCxnSpPr>
          <p:spPr>
            <a:xfrm>
              <a:off x="1742491" y="2688123"/>
              <a:ext cx="437762" cy="854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19" name="Straight Arrow Connector 18">
              <a:extLst>
                <a:ext uri="{FF2B5EF4-FFF2-40B4-BE49-F238E27FC236}">
                  <a16:creationId xmlns:a16="http://schemas.microsoft.com/office/drawing/2014/main" id="{C380AFB6-29DE-F080-5307-36E27742746C}"/>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0" name="Straight Arrow Connector 19">
              <a:extLst>
                <a:ext uri="{FF2B5EF4-FFF2-40B4-BE49-F238E27FC236}">
                  <a16:creationId xmlns:a16="http://schemas.microsoft.com/office/drawing/2014/main" id="{A46D0275-9B54-922B-E183-4E7FDE75AF5E}"/>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B3A248FA-E644-1135-0264-D483D45748D3}"/>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2" name="Straight Arrow Connector 21">
              <a:extLst>
                <a:ext uri="{FF2B5EF4-FFF2-40B4-BE49-F238E27FC236}">
                  <a16:creationId xmlns:a16="http://schemas.microsoft.com/office/drawing/2014/main" id="{7BCA1D38-1F59-CBB4-FAE1-088BB6F21954}"/>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Curved Connector 22">
              <a:extLst>
                <a:ext uri="{FF2B5EF4-FFF2-40B4-BE49-F238E27FC236}">
                  <a16:creationId xmlns:a16="http://schemas.microsoft.com/office/drawing/2014/main" id="{E0D4586C-B598-DD08-34D1-356A62C5A0DA}"/>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76DC57E7-08B9-7EA4-D7D1-A5A2457F9DB9}"/>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5" name="Straight Arrow Connector 24">
              <a:extLst>
                <a:ext uri="{FF2B5EF4-FFF2-40B4-BE49-F238E27FC236}">
                  <a16:creationId xmlns:a16="http://schemas.microsoft.com/office/drawing/2014/main" id="{6F169102-1E19-34DD-2998-91A6C4391CB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6DFB1D49-07A5-A228-68C0-E884AC5CA7FC}"/>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grpSp>
    </p:spTree>
    <p:extLst>
      <p:ext uri="{BB962C8B-B14F-4D97-AF65-F5344CB8AC3E}">
        <p14:creationId xmlns:p14="http://schemas.microsoft.com/office/powerpoint/2010/main" val="7484368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Propiedades del entorno de ejecución de un modelo</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26</a:t>
            </a:fld>
            <a:endParaRPr lang="en-US" sz="1400" dirty="0">
              <a:solidFill>
                <a:srgbClr val="FFFFFF">
                  <a:alpha val="60000"/>
                </a:srgbClr>
              </a:solidFill>
            </a:endParaRPr>
          </a:p>
        </p:txBody>
      </p:sp>
    </p:spTree>
    <p:extLst>
      <p:ext uri="{BB962C8B-B14F-4D97-AF65-F5344CB8AC3E}">
        <p14:creationId xmlns:p14="http://schemas.microsoft.com/office/powerpoint/2010/main" val="4028256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Seguridad y Corrección: </a:t>
            </a:r>
            <a:r>
              <a:rPr lang="es-ES_tradnl" sz="2000" dirty="0"/>
              <a:t>Un punto importante cuando servimos el modelo, es que debemos implementar autenticaciones que nos permitan identificar al usuario. Cosas para verificar son:</a:t>
            </a:r>
          </a:p>
          <a:p>
            <a:pPr lvl="1"/>
            <a:r>
              <a:rPr lang="es-ES_tradnl" sz="1600" dirty="0"/>
              <a:t>Si el usuario especifico tiene acceso autorizado al modelo.</a:t>
            </a:r>
          </a:p>
          <a:p>
            <a:pPr lvl="1"/>
            <a:r>
              <a:rPr lang="es-ES_tradnl" sz="1600" dirty="0"/>
              <a:t>Si los nombres y valores de los parámetros que se pasan corresponden a las especificaciones (Típico punto de ataque).</a:t>
            </a:r>
          </a:p>
          <a:p>
            <a:pPr lvl="1"/>
            <a:r>
              <a:rPr lang="es-ES_tradnl" sz="1600" dirty="0"/>
              <a:t>Si esos parámetros y sus valores están actualmente disponibles para el usuario.</a:t>
            </a:r>
          </a:p>
        </p:txBody>
      </p:sp>
    </p:spTree>
    <p:extLst>
      <p:ext uri="{BB962C8B-B14F-4D97-AF65-F5344CB8AC3E}">
        <p14:creationId xmlns:p14="http://schemas.microsoft.com/office/powerpoint/2010/main" val="25849841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Facilidad de Implementación: </a:t>
            </a:r>
            <a:r>
              <a:rPr lang="es-ES_tradnl" sz="2000" dirty="0"/>
              <a:t>El entorno de ejecución debe permitir que el modelo se actualice con un esfuerzo mínimo y, idealmente, sin afectar toda la aplicación. </a:t>
            </a:r>
          </a:p>
          <a:p>
            <a:pPr marL="0" indent="0">
              <a:buNone/>
            </a:pPr>
            <a:r>
              <a:rPr lang="es-ES_tradnl" sz="2000" i="1" dirty="0"/>
              <a:t>Por ejemplo, si el modelo se desplegó como un contenedor, entonces los contenedores que ejecuten la versión anterior del modelo deben ser reemplazables deteniendo gradualmente las instancias en ejecución y comenzando nuevas instancias desde una nueva imagen. El mismo principio se aplica a los contenedores orquestados.</a:t>
            </a:r>
          </a:p>
        </p:txBody>
      </p:sp>
    </p:spTree>
    <p:extLst>
      <p:ext uri="{BB962C8B-B14F-4D97-AF65-F5344CB8AC3E}">
        <p14:creationId xmlns:p14="http://schemas.microsoft.com/office/powerpoint/2010/main" val="12062217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Garantía de validez del modelo: </a:t>
            </a:r>
            <a:r>
              <a:rPr lang="es-ES_tradnl" sz="2000" dirty="0"/>
              <a:t>Un entorno de ejecución efectivo se asegurará automáticamente de que el modelo que ejecuta sea válido. Además, se asegura de que el modelo, el pipeline y otros componentes estén sincronizados. Debe validarse en cada inicio del servicio web o de la aplicación de transmisión, y periódicamente durante la ejecución. </a:t>
            </a:r>
          </a:p>
          <a:p>
            <a:pPr marL="0" indent="0">
              <a:buNone/>
            </a:pPr>
            <a:r>
              <a:rPr lang="es-ES_tradnl" sz="2000" i="1" dirty="0"/>
              <a:t>El modelo no debe servirse en producción si nos encontramos con:</a:t>
            </a:r>
          </a:p>
          <a:p>
            <a:pPr lvl="1"/>
            <a:r>
              <a:rPr lang="es-ES_tradnl" sz="1600" i="1" dirty="0"/>
              <a:t>Si el testeo de punta a punta del flujo de trabajo falla</a:t>
            </a:r>
          </a:p>
          <a:p>
            <a:pPr lvl="1"/>
            <a:r>
              <a:rPr lang="es-ES_tradnl" sz="1600" i="1" dirty="0"/>
              <a:t>Si los valores de métricas de evaluación, calculado con un conjunto de pruebas de confianza, no está dentro del rango aceptable.</a:t>
            </a:r>
          </a:p>
        </p:txBody>
      </p:sp>
    </p:spTree>
    <p:extLst>
      <p:ext uri="{BB962C8B-B14F-4D97-AF65-F5344CB8AC3E}">
        <p14:creationId xmlns:p14="http://schemas.microsoft.com/office/powerpoint/2010/main" val="108191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042160" y="1949450"/>
            <a:ext cx="7691145" cy="4195763"/>
          </a:xfrm>
        </p:spPr>
        <p:txBody>
          <a:bodyPr>
            <a:normAutofit/>
          </a:bodyPr>
          <a:lstStyle/>
          <a:p>
            <a:pPr marL="0" indent="0">
              <a:buNone/>
            </a:pPr>
            <a:r>
              <a:rPr lang="es-ES_tradnl" sz="2000" dirty="0"/>
              <a:t>Hay dos características clave de los flujos de trabajo de ML que influyen en su gestión de recursos: </a:t>
            </a:r>
            <a:r>
              <a:rPr lang="es-ES_tradnl" sz="2000" b="1" dirty="0">
                <a:solidFill>
                  <a:schemeClr val="accent5"/>
                </a:solidFill>
              </a:rPr>
              <a:t>repetitividad</a:t>
            </a:r>
            <a:r>
              <a:rPr lang="es-ES_tradnl" sz="2000" dirty="0"/>
              <a:t> y </a:t>
            </a:r>
            <a:r>
              <a:rPr lang="es-ES_tradnl" sz="2000" b="1" dirty="0">
                <a:solidFill>
                  <a:schemeClr val="accent3"/>
                </a:solidFill>
              </a:rPr>
              <a:t>dependencias</a:t>
            </a:r>
            <a:r>
              <a:rPr lang="es-ES_tradnl" sz="2000" dirty="0"/>
              <a:t>.</a:t>
            </a:r>
          </a:p>
          <a:p>
            <a:pPr marL="0" indent="0">
              <a:buNone/>
            </a:pPr>
            <a:r>
              <a:rPr lang="es-ES_tradnl" sz="2000" dirty="0"/>
              <a:t>El proceso de ML son procesos repetitivos. Por ejemplo, </a:t>
            </a:r>
          </a:p>
          <a:p>
            <a:r>
              <a:rPr lang="es-ES_tradnl" sz="2000" dirty="0"/>
              <a:t>Se puede entrenar un modelo cada semana </a:t>
            </a:r>
          </a:p>
          <a:p>
            <a:r>
              <a:rPr lang="es-ES_tradnl" sz="2000" dirty="0"/>
              <a:t>Generar un nuevo lote de predicciones cada cuatro horas. </a:t>
            </a:r>
          </a:p>
          <a:p>
            <a:pPr marL="0" indent="0">
              <a:buNone/>
            </a:pPr>
            <a:r>
              <a:rPr lang="es-ES_tradnl" sz="2000" dirty="0"/>
              <a:t>Estos procesos se pueden programar y orquestar para que se ejecuten de forma rentable utilizando los recursos disponibles.</a:t>
            </a:r>
          </a:p>
        </p:txBody>
      </p:sp>
      <p:pic>
        <p:nvPicPr>
          <p:cNvPr id="7" name="Picture 6" descr="Alarm clock on a blue table with a pink wall">
            <a:extLst>
              <a:ext uri="{FF2B5EF4-FFF2-40B4-BE49-F238E27FC236}">
                <a16:creationId xmlns:a16="http://schemas.microsoft.com/office/drawing/2014/main" id="{BFD7471B-D6BA-AF43-966C-34B6D382D428}"/>
              </a:ext>
            </a:extLst>
          </p:cNvPr>
          <p:cNvPicPr>
            <a:picLocks noChangeAspect="1"/>
          </p:cNvPicPr>
          <p:nvPr/>
        </p:nvPicPr>
        <p:blipFill rotWithShape="1">
          <a:blip r:embed="rId3"/>
          <a:srcRect l="8220" t="19130" r="50219"/>
          <a:stretch/>
        </p:blipFill>
        <p:spPr>
          <a:xfrm>
            <a:off x="546931" y="1862989"/>
            <a:ext cx="3230310" cy="4195763"/>
          </a:xfrm>
          <a:prstGeom prst="rect">
            <a:avLst/>
          </a:prstGeom>
        </p:spPr>
      </p:pic>
    </p:spTree>
    <p:extLst>
      <p:ext uri="{BB962C8B-B14F-4D97-AF65-F5344CB8AC3E}">
        <p14:creationId xmlns:p14="http://schemas.microsoft.com/office/powerpoint/2010/main" val="24390237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Facilidad de recuperación: </a:t>
            </a:r>
            <a:r>
              <a:rPr lang="es-ES_tradnl" sz="2000" dirty="0"/>
              <a:t>Un entorno de ejecución efectivo permite una fácil recuperación de errores al retroceder a versiones anteriores.</a:t>
            </a:r>
          </a:p>
          <a:p>
            <a:pPr marL="0" indent="0">
              <a:buNone/>
            </a:pPr>
            <a:r>
              <a:rPr lang="es-ES_tradnl" sz="2000" dirty="0"/>
              <a:t>La recuperación de un despliegue fallido debe realizarse de la misma manera y con la misma facilidad que el despliegue de un modelo actualizado. La única diferencia es que, en lugar del nuevo modelo, se desplegará la versión previa que funcionaba.</a:t>
            </a:r>
          </a:p>
          <a:p>
            <a:pPr marL="0" indent="0">
              <a:buNone/>
            </a:pPr>
            <a:endParaRPr lang="es-ES_tradnl" sz="2000" dirty="0"/>
          </a:p>
        </p:txBody>
      </p:sp>
    </p:spTree>
    <p:extLst>
      <p:ext uri="{BB962C8B-B14F-4D97-AF65-F5344CB8AC3E}">
        <p14:creationId xmlns:p14="http://schemas.microsoft.com/office/powerpoint/2010/main" val="9480271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Evitar diferencias de código en entrenamiento y servicio: </a:t>
            </a:r>
            <a:r>
              <a:rPr lang="es-ES_tradnl" sz="2000" dirty="0"/>
              <a:t>Se recomienda evitar el uso de dos bases de código diferentes, una para entrenar el modelo y otra para puntuar en producción. Ya vimos esto cuando hablamos del cálculo de </a:t>
            </a:r>
            <a:r>
              <a:rPr lang="es-ES_tradnl" sz="2000" dirty="0" err="1"/>
              <a:t>features</a:t>
            </a:r>
            <a:r>
              <a:rPr lang="es-ES_tradnl" sz="2000" dirty="0"/>
              <a:t>. </a:t>
            </a:r>
          </a:p>
          <a:p>
            <a:pPr marL="0" indent="0">
              <a:buNone/>
            </a:pPr>
            <a:r>
              <a:rPr lang="es-ES_tradnl" sz="2000" dirty="0"/>
              <a:t>Esto es más difícil de hacer que de decirlo, pero arrancar desde el comienzo con esto. Por eso en la clase 1 empezamos con buenas prácticas de programación como mínimo para facilitar esto.</a:t>
            </a:r>
          </a:p>
        </p:txBody>
      </p:sp>
    </p:spTree>
    <p:extLst>
      <p:ext uri="{BB962C8B-B14F-4D97-AF65-F5344CB8AC3E}">
        <p14:creationId xmlns:p14="http://schemas.microsoft.com/office/powerpoint/2010/main" val="5836564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fontScale="92500" lnSpcReduction="20000"/>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Evitar bucles de retroalimentación ocultos: </a:t>
            </a:r>
            <a:r>
              <a:rPr lang="es-ES_tradnl" sz="2000" dirty="0"/>
              <a:t> Un modelo puede afectar indirectamente los datos utilizados para entrenar otro modelo. </a:t>
            </a:r>
          </a:p>
          <a:p>
            <a:pPr marL="0" indent="0">
              <a:buNone/>
            </a:pPr>
            <a:r>
              <a:rPr lang="es-ES_tradnl" sz="2000" dirty="0"/>
              <a:t>Si un modelo de detección de SPAM, además incorporamos en la aplicación la posibilidad al usuario de hacer lo mismo. Esto lo queremos para mejorar el modelo, pero tenemos el riesgo de crear un bucle de retroalimentación oculto que nos afecte.</a:t>
            </a:r>
          </a:p>
          <a:p>
            <a:pPr marL="0" indent="0">
              <a:buNone/>
            </a:pPr>
            <a:r>
              <a:rPr lang="es-ES_tradnl" sz="2000" dirty="0"/>
              <a:t>Esto es porque el usuario va a marcar mensajes de SPAM cuando los ve, sin embargo, solo los ve cuando el modelo lo clasifico como NO SPAM. Además, es difícil que el usuario baja a la sección de SPAM a ver si no son SPAM. Por lo tanto, el efecto es fuertemente afectado por el modelo, lo que incorpora sesgo en los datos. </a:t>
            </a:r>
          </a:p>
          <a:p>
            <a:pPr marL="0" indent="0">
              <a:buNone/>
            </a:pPr>
            <a:r>
              <a:rPr lang="es-ES_tradnl" sz="2000" dirty="0"/>
              <a:t>La forma en que se evita esto, es cada tanto pasar un pequeño porcentaje de mails directo al usuario sin que lo vea el modelo.</a:t>
            </a:r>
          </a:p>
        </p:txBody>
      </p:sp>
    </p:spTree>
    <p:extLst>
      <p:ext uri="{BB962C8B-B14F-4D97-AF65-F5344CB8AC3E}">
        <p14:creationId xmlns:p14="http://schemas.microsoft.com/office/powerpoint/2010/main" val="14836870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Predicción en lotes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33</a:t>
            </a:fld>
            <a:endParaRPr lang="en-US" sz="1400" dirty="0">
              <a:solidFill>
                <a:srgbClr val="FFFFFF">
                  <a:alpha val="60000"/>
                </a:srgbClr>
              </a:solidFill>
            </a:endParaRPr>
          </a:p>
        </p:txBody>
      </p:sp>
    </p:spTree>
    <p:extLst>
      <p:ext uri="{BB962C8B-B14F-4D97-AF65-F5344CB8AC3E}">
        <p14:creationId xmlns:p14="http://schemas.microsoft.com/office/powerpoint/2010/main" val="694445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Un modelo generalmente se sirve en modo por lotes cuando se aplica a </a:t>
            </a:r>
            <a:r>
              <a:rPr lang="es-ES_tradnl" sz="2000" b="1" dirty="0">
                <a:solidFill>
                  <a:schemeClr val="accent2">
                    <a:lumMod val="60000"/>
                    <a:lumOff val="40000"/>
                  </a:schemeClr>
                </a:solidFill>
              </a:rPr>
              <a:t>grandes cantidades de datos de entrada</a:t>
            </a:r>
            <a:r>
              <a:rPr lang="es-ES_tradnl" sz="2000" dirty="0"/>
              <a:t>. Las predicciones se almacenan en algún lugar, como en tablas SQL o en una base de datos en memoria, y se recuperan según sea necesario. </a:t>
            </a:r>
          </a:p>
          <a:p>
            <a:pPr marL="0" indent="0">
              <a:buNone/>
            </a:pPr>
            <a:r>
              <a:rPr lang="es-ES_tradnl" sz="2000" dirty="0"/>
              <a:t>Un ejemplo podría ser cuando el modelo se utiliza para procesar exhaustivamente los datos de todos los usuarios de un producto o servicio. O cuando se aplica sistemáticamente a todos los eventos entrantes, como tweets o comentarios en publicaciones en línea. </a:t>
            </a:r>
          </a:p>
          <a:p>
            <a:pPr marL="0" indent="0">
              <a:buNone/>
            </a:pPr>
            <a:r>
              <a:rPr lang="es-ES_tradnl" sz="2000" dirty="0"/>
              <a:t>En este modo el modelo generalmente acepta entre cien y mil entradas a la vez, y se puede escalar horizontalmente para lograr más predicciones.</a:t>
            </a:r>
          </a:p>
        </p:txBody>
      </p:sp>
      <p:sp>
        <p:nvSpPr>
          <p:cNvPr id="4" name="Rectangle 3">
            <a:extLst>
              <a:ext uri="{FF2B5EF4-FFF2-40B4-BE49-F238E27FC236}">
                <a16:creationId xmlns:a16="http://schemas.microsoft.com/office/drawing/2014/main" id="{264C40FB-A4C9-B36D-7477-85DDBB265E45}"/>
              </a:ext>
            </a:extLst>
          </p:cNvPr>
          <p:cNvSpPr/>
          <p:nvPr/>
        </p:nvSpPr>
        <p:spPr>
          <a:xfrm>
            <a:off x="8019390" y="4933043"/>
            <a:ext cx="1357163" cy="91596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600" dirty="0" err="1"/>
              <a:t>Model</a:t>
            </a:r>
            <a:r>
              <a:rPr lang="es-ES_tradnl" sz="1600" dirty="0"/>
              <a:t> </a:t>
            </a:r>
            <a:r>
              <a:rPr lang="es-ES_tradnl" sz="1600" dirty="0" err="1"/>
              <a:t>Service</a:t>
            </a:r>
            <a:endParaRPr lang="es-ES_tradnl" sz="1600" dirty="0"/>
          </a:p>
        </p:txBody>
      </p:sp>
      <p:grpSp>
        <p:nvGrpSpPr>
          <p:cNvPr id="10" name="Group 9">
            <a:extLst>
              <a:ext uri="{FF2B5EF4-FFF2-40B4-BE49-F238E27FC236}">
                <a16:creationId xmlns:a16="http://schemas.microsoft.com/office/drawing/2014/main" id="{EADD248E-0353-E99D-1624-7DBF40856334}"/>
              </a:ext>
            </a:extLst>
          </p:cNvPr>
          <p:cNvGrpSpPr/>
          <p:nvPr/>
        </p:nvGrpSpPr>
        <p:grpSpPr>
          <a:xfrm>
            <a:off x="5134304" y="4778919"/>
            <a:ext cx="1509104" cy="1225775"/>
            <a:chOff x="5016063" y="4761186"/>
            <a:chExt cx="1509104" cy="1225775"/>
          </a:xfrm>
        </p:grpSpPr>
        <p:pic>
          <p:nvPicPr>
            <p:cNvPr id="8" name="Graphic 7" descr="Database with solid fill">
              <a:extLst>
                <a:ext uri="{FF2B5EF4-FFF2-40B4-BE49-F238E27FC236}">
                  <a16:creationId xmlns:a16="http://schemas.microsoft.com/office/drawing/2014/main" id="{B9737177-9F2B-22FC-0EC4-BDCAA58E9B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16063" y="4761186"/>
              <a:ext cx="914400" cy="914400"/>
            </a:xfrm>
            <a:prstGeom prst="rect">
              <a:avLst/>
            </a:prstGeom>
          </p:spPr>
        </p:pic>
        <p:pic>
          <p:nvPicPr>
            <p:cNvPr id="9" name="Graphic 8" descr="Database with solid fill">
              <a:extLst>
                <a:ext uri="{FF2B5EF4-FFF2-40B4-BE49-F238E27FC236}">
                  <a16:creationId xmlns:a16="http://schemas.microsoft.com/office/drawing/2014/main" id="{0A37495B-AEEF-2BD7-AB13-7D54AAAA42F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10767" y="5072561"/>
              <a:ext cx="914400" cy="914400"/>
            </a:xfrm>
            <a:prstGeom prst="rect">
              <a:avLst/>
            </a:prstGeom>
          </p:spPr>
        </p:pic>
      </p:grpSp>
      <p:pic>
        <p:nvPicPr>
          <p:cNvPr id="13" name="Graphic 12" descr="Smart Phone with solid fill">
            <a:extLst>
              <a:ext uri="{FF2B5EF4-FFF2-40B4-BE49-F238E27FC236}">
                <a16:creationId xmlns:a16="http://schemas.microsoft.com/office/drawing/2014/main" id="{9B0A0790-B04F-48C5-BD95-AE4753B4179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48581" y="4934606"/>
            <a:ext cx="914400" cy="914400"/>
          </a:xfrm>
          <a:prstGeom prst="rect">
            <a:avLst/>
          </a:prstGeom>
        </p:spPr>
      </p:pic>
      <p:sp>
        <p:nvSpPr>
          <p:cNvPr id="14" name="TextBox 13">
            <a:extLst>
              <a:ext uri="{FF2B5EF4-FFF2-40B4-BE49-F238E27FC236}">
                <a16:creationId xmlns:a16="http://schemas.microsoft.com/office/drawing/2014/main" id="{F5ED984E-BE6C-F420-2337-6436F5A272BC}"/>
              </a:ext>
            </a:extLst>
          </p:cNvPr>
          <p:cNvSpPr txBox="1"/>
          <p:nvPr/>
        </p:nvSpPr>
        <p:spPr>
          <a:xfrm>
            <a:off x="3137117" y="5849006"/>
            <a:ext cx="537327" cy="307777"/>
          </a:xfrm>
          <a:prstGeom prst="rect">
            <a:avLst/>
          </a:prstGeom>
          <a:noFill/>
        </p:spPr>
        <p:txBody>
          <a:bodyPr wrap="none" rtlCol="0">
            <a:spAutoFit/>
          </a:bodyPr>
          <a:lstStyle/>
          <a:p>
            <a:r>
              <a:rPr lang="es-ES_tradnl" sz="1400" dirty="0"/>
              <a:t>App</a:t>
            </a:r>
            <a:endParaRPr lang="es-ES_tradnl" dirty="0"/>
          </a:p>
        </p:txBody>
      </p:sp>
      <p:sp>
        <p:nvSpPr>
          <p:cNvPr id="15" name="TextBox 14">
            <a:extLst>
              <a:ext uri="{FF2B5EF4-FFF2-40B4-BE49-F238E27FC236}">
                <a16:creationId xmlns:a16="http://schemas.microsoft.com/office/drawing/2014/main" id="{F072CCD8-CD85-7398-ACCB-3E2CB457051A}"/>
              </a:ext>
            </a:extLst>
          </p:cNvPr>
          <p:cNvSpPr txBox="1"/>
          <p:nvPr/>
        </p:nvSpPr>
        <p:spPr>
          <a:xfrm>
            <a:off x="5295228" y="5895173"/>
            <a:ext cx="1506951" cy="523220"/>
          </a:xfrm>
          <a:prstGeom prst="rect">
            <a:avLst/>
          </a:prstGeom>
          <a:noFill/>
        </p:spPr>
        <p:txBody>
          <a:bodyPr wrap="none" rtlCol="0">
            <a:spAutoFit/>
          </a:bodyPr>
          <a:lstStyle/>
          <a:p>
            <a:pPr algn="ctr"/>
            <a:r>
              <a:rPr lang="es-ES_tradnl" sz="1400" dirty="0"/>
              <a:t>Data </a:t>
            </a:r>
            <a:r>
              <a:rPr lang="es-ES_tradnl" sz="1400" dirty="0" err="1"/>
              <a:t>warehouse</a:t>
            </a:r>
            <a:endParaRPr lang="es-ES_tradnl" sz="1400" dirty="0"/>
          </a:p>
          <a:p>
            <a:pPr algn="ctr"/>
            <a:r>
              <a:rPr lang="es-ES_tradnl" sz="1400" dirty="0"/>
              <a:t>BBDD</a:t>
            </a:r>
          </a:p>
        </p:txBody>
      </p:sp>
      <p:cxnSp>
        <p:nvCxnSpPr>
          <p:cNvPr id="17" name="Straight Arrow Connector 16">
            <a:extLst>
              <a:ext uri="{FF2B5EF4-FFF2-40B4-BE49-F238E27FC236}">
                <a16:creationId xmlns:a16="http://schemas.microsoft.com/office/drawing/2014/main" id="{96F0356E-BC15-CCCC-7382-4DFF3EA07234}"/>
              </a:ext>
            </a:extLst>
          </p:cNvPr>
          <p:cNvCxnSpPr/>
          <p:nvPr/>
        </p:nvCxnSpPr>
        <p:spPr>
          <a:xfrm>
            <a:off x="3862981" y="5090294"/>
            <a:ext cx="12713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E3C7A28-2DC5-5E0C-5610-C6D7961DF53F}"/>
              </a:ext>
            </a:extLst>
          </p:cNvPr>
          <p:cNvCxnSpPr>
            <a:cxnSpLocks/>
          </p:cNvCxnSpPr>
          <p:nvPr/>
        </p:nvCxnSpPr>
        <p:spPr>
          <a:xfrm flipH="1">
            <a:off x="3862980" y="5678213"/>
            <a:ext cx="12713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EF75110-6F7C-4BF2-C0C8-1D88380FCC9A}"/>
              </a:ext>
            </a:extLst>
          </p:cNvPr>
          <p:cNvCxnSpPr/>
          <p:nvPr/>
        </p:nvCxnSpPr>
        <p:spPr>
          <a:xfrm>
            <a:off x="6597411" y="5056135"/>
            <a:ext cx="1271323"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344C3579-17B5-853D-CC45-3031AA79569B}"/>
              </a:ext>
            </a:extLst>
          </p:cNvPr>
          <p:cNvCxnSpPr>
            <a:cxnSpLocks/>
          </p:cNvCxnSpPr>
          <p:nvPr/>
        </p:nvCxnSpPr>
        <p:spPr>
          <a:xfrm flipH="1">
            <a:off x="6597410" y="5644054"/>
            <a:ext cx="1271323"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DD49EA8-4675-2FA4-FD5F-5B562CE560EE}"/>
              </a:ext>
            </a:extLst>
          </p:cNvPr>
          <p:cNvSpPr txBox="1"/>
          <p:nvPr/>
        </p:nvSpPr>
        <p:spPr>
          <a:xfrm>
            <a:off x="4010615" y="4779154"/>
            <a:ext cx="849335" cy="307777"/>
          </a:xfrm>
          <a:prstGeom prst="rect">
            <a:avLst/>
          </a:prstGeom>
          <a:noFill/>
        </p:spPr>
        <p:txBody>
          <a:bodyPr wrap="none" rtlCol="0">
            <a:spAutoFit/>
          </a:bodyPr>
          <a:lstStyle/>
          <a:p>
            <a:r>
              <a:rPr lang="es-ES_tradnl" sz="1400" dirty="0" err="1"/>
              <a:t>Request</a:t>
            </a:r>
            <a:endParaRPr lang="es-ES_tradnl" dirty="0"/>
          </a:p>
        </p:txBody>
      </p:sp>
      <p:sp>
        <p:nvSpPr>
          <p:cNvPr id="22" name="TextBox 21">
            <a:extLst>
              <a:ext uri="{FF2B5EF4-FFF2-40B4-BE49-F238E27FC236}">
                <a16:creationId xmlns:a16="http://schemas.microsoft.com/office/drawing/2014/main" id="{1DC313BB-BF4A-C6A9-A731-EB0B97571769}"/>
              </a:ext>
            </a:extLst>
          </p:cNvPr>
          <p:cNvSpPr txBox="1"/>
          <p:nvPr/>
        </p:nvSpPr>
        <p:spPr>
          <a:xfrm>
            <a:off x="3919246" y="5693319"/>
            <a:ext cx="1291700" cy="523220"/>
          </a:xfrm>
          <a:prstGeom prst="rect">
            <a:avLst/>
          </a:prstGeom>
          <a:noFill/>
        </p:spPr>
        <p:txBody>
          <a:bodyPr wrap="none" rtlCol="0">
            <a:spAutoFit/>
          </a:bodyPr>
          <a:lstStyle/>
          <a:p>
            <a:r>
              <a:rPr lang="es-ES_tradnl" sz="1400" dirty="0" err="1"/>
              <a:t>Precomputed</a:t>
            </a:r>
            <a:endParaRPr lang="es-ES_tradnl" sz="1400" dirty="0"/>
          </a:p>
          <a:p>
            <a:pPr algn="ctr"/>
            <a:r>
              <a:rPr lang="es-ES_tradnl" sz="1400" dirty="0" err="1"/>
              <a:t>prediction</a:t>
            </a:r>
            <a:endParaRPr lang="es-ES_tradnl" dirty="0"/>
          </a:p>
        </p:txBody>
      </p:sp>
      <p:sp>
        <p:nvSpPr>
          <p:cNvPr id="23" name="TextBox 22">
            <a:extLst>
              <a:ext uri="{FF2B5EF4-FFF2-40B4-BE49-F238E27FC236}">
                <a16:creationId xmlns:a16="http://schemas.microsoft.com/office/drawing/2014/main" id="{BBA7CDDB-516A-89E4-0991-558AACECBF69}"/>
              </a:ext>
            </a:extLst>
          </p:cNvPr>
          <p:cNvSpPr txBox="1"/>
          <p:nvPr/>
        </p:nvSpPr>
        <p:spPr>
          <a:xfrm>
            <a:off x="6542281" y="4736707"/>
            <a:ext cx="1340688" cy="307777"/>
          </a:xfrm>
          <a:prstGeom prst="rect">
            <a:avLst/>
          </a:prstGeom>
          <a:noFill/>
        </p:spPr>
        <p:txBody>
          <a:bodyPr wrap="none" rtlCol="0">
            <a:spAutoFit/>
          </a:bodyPr>
          <a:lstStyle/>
          <a:p>
            <a:r>
              <a:rPr lang="es-ES_tradnl" sz="1400" dirty="0" err="1"/>
              <a:t>Batch</a:t>
            </a:r>
            <a:r>
              <a:rPr lang="es-ES_tradnl" sz="1400" dirty="0"/>
              <a:t> </a:t>
            </a:r>
            <a:r>
              <a:rPr lang="es-ES_tradnl" sz="1400" dirty="0" err="1"/>
              <a:t>features</a:t>
            </a:r>
            <a:endParaRPr lang="es-ES_tradnl" dirty="0"/>
          </a:p>
        </p:txBody>
      </p:sp>
      <p:sp>
        <p:nvSpPr>
          <p:cNvPr id="24" name="TextBox 23">
            <a:extLst>
              <a:ext uri="{FF2B5EF4-FFF2-40B4-BE49-F238E27FC236}">
                <a16:creationId xmlns:a16="http://schemas.microsoft.com/office/drawing/2014/main" id="{650FE975-EA8E-DAB2-F0E6-D4D6210A837C}"/>
              </a:ext>
            </a:extLst>
          </p:cNvPr>
          <p:cNvSpPr txBox="1"/>
          <p:nvPr/>
        </p:nvSpPr>
        <p:spPr>
          <a:xfrm>
            <a:off x="6712812" y="5307254"/>
            <a:ext cx="1086516" cy="307777"/>
          </a:xfrm>
          <a:prstGeom prst="rect">
            <a:avLst/>
          </a:prstGeom>
          <a:noFill/>
        </p:spPr>
        <p:txBody>
          <a:bodyPr wrap="none" rtlCol="0">
            <a:spAutoFit/>
          </a:bodyPr>
          <a:lstStyle/>
          <a:p>
            <a:r>
              <a:rPr lang="es-ES_tradnl" sz="1400" dirty="0" err="1"/>
              <a:t>Predictions</a:t>
            </a:r>
            <a:endParaRPr lang="es-ES_tradnl" dirty="0"/>
          </a:p>
        </p:txBody>
      </p:sp>
    </p:spTree>
    <p:extLst>
      <p:ext uri="{BB962C8B-B14F-4D97-AF65-F5344CB8AC3E}">
        <p14:creationId xmlns:p14="http://schemas.microsoft.com/office/powerpoint/2010/main" val="17628549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35</a:t>
            </a:fld>
            <a:endParaRPr lang="en-US" dirty="0"/>
          </a:p>
        </p:txBody>
      </p:sp>
      <p:graphicFrame>
        <p:nvGraphicFramePr>
          <p:cNvPr id="7" name="Content Placeholder 6">
            <a:extLst>
              <a:ext uri="{FF2B5EF4-FFF2-40B4-BE49-F238E27FC236}">
                <a16:creationId xmlns:a16="http://schemas.microsoft.com/office/drawing/2014/main" id="{585DA623-68DE-B6F1-A844-187121FA9921}"/>
              </a:ext>
            </a:extLst>
          </p:cNvPr>
          <p:cNvGraphicFramePr>
            <a:graphicFrameLocks noGrp="1"/>
          </p:cNvGraphicFramePr>
          <p:nvPr>
            <p:ph idx="1"/>
            <p:extLst>
              <p:ext uri="{D42A27DB-BD31-4B8C-83A1-F6EECF244321}">
                <p14:modId xmlns:p14="http://schemas.microsoft.com/office/powerpoint/2010/main" val="257440463"/>
              </p:ext>
            </p:extLst>
          </p:nvPr>
        </p:nvGraphicFramePr>
        <p:xfrm>
          <a:off x="458788" y="1949449"/>
          <a:ext cx="11274423" cy="2922094"/>
        </p:xfrm>
        <a:graphic>
          <a:graphicData uri="http://schemas.openxmlformats.org/drawingml/2006/table">
            <a:tbl>
              <a:tblPr firstRow="1" bandRow="1">
                <a:tableStyleId>{00A15C55-8517-42AA-B614-E9B94910E393}</a:tableStyleId>
              </a:tblPr>
              <a:tblGrid>
                <a:gridCol w="2749495">
                  <a:extLst>
                    <a:ext uri="{9D8B030D-6E8A-4147-A177-3AD203B41FA5}">
                      <a16:colId xmlns:a16="http://schemas.microsoft.com/office/drawing/2014/main" val="2845040802"/>
                    </a:ext>
                  </a:extLst>
                </a:gridCol>
                <a:gridCol w="4280338">
                  <a:extLst>
                    <a:ext uri="{9D8B030D-6E8A-4147-A177-3AD203B41FA5}">
                      <a16:colId xmlns:a16="http://schemas.microsoft.com/office/drawing/2014/main" val="2754528056"/>
                    </a:ext>
                  </a:extLst>
                </a:gridCol>
                <a:gridCol w="4244590">
                  <a:extLst>
                    <a:ext uri="{9D8B030D-6E8A-4147-A177-3AD203B41FA5}">
                      <a16:colId xmlns:a16="http://schemas.microsoft.com/office/drawing/2014/main" val="1510425914"/>
                    </a:ext>
                  </a:extLst>
                </a:gridCol>
              </a:tblGrid>
              <a:tr h="618298">
                <a:tc>
                  <a:txBody>
                    <a:bodyPr/>
                    <a:lstStyle/>
                    <a:p>
                      <a:endParaRPr lang="es-ES_tradnl" dirty="0"/>
                    </a:p>
                  </a:txBody>
                  <a:tcPr/>
                </a:tc>
                <a:tc>
                  <a:txBody>
                    <a:bodyPr/>
                    <a:lstStyle/>
                    <a:p>
                      <a:r>
                        <a:rPr lang="es-ES_tradnl" dirty="0"/>
                        <a:t>Predicción en lote</a:t>
                      </a:r>
                    </a:p>
                  </a:txBody>
                  <a:tcPr/>
                </a:tc>
                <a:tc>
                  <a:txBody>
                    <a:bodyPr/>
                    <a:lstStyle/>
                    <a:p>
                      <a:r>
                        <a:rPr lang="es-ES_tradnl" dirty="0"/>
                        <a:t>Predicción on-line</a:t>
                      </a:r>
                    </a:p>
                  </a:txBody>
                  <a:tcPr/>
                </a:tc>
                <a:extLst>
                  <a:ext uri="{0D108BD9-81ED-4DB2-BD59-A6C34878D82A}">
                    <a16:rowId xmlns:a16="http://schemas.microsoft.com/office/drawing/2014/main" val="2340552162"/>
                  </a:ext>
                </a:extLst>
              </a:tr>
              <a:tr h="618298">
                <a:tc>
                  <a:txBody>
                    <a:bodyPr/>
                    <a:lstStyle/>
                    <a:p>
                      <a:r>
                        <a:rPr lang="es-ES_tradnl" i="1" dirty="0"/>
                        <a:t>Frecuencia</a:t>
                      </a:r>
                    </a:p>
                  </a:txBody>
                  <a:tcPr/>
                </a:tc>
                <a:tc>
                  <a:txBody>
                    <a:bodyPr/>
                    <a:lstStyle/>
                    <a:p>
                      <a:r>
                        <a:rPr lang="es-ES_tradnl" dirty="0"/>
                        <a:t>Periódicamente</a:t>
                      </a:r>
                    </a:p>
                  </a:txBody>
                  <a:tcPr/>
                </a:tc>
                <a:tc>
                  <a:txBody>
                    <a:bodyPr/>
                    <a:lstStyle/>
                    <a:p>
                      <a:r>
                        <a:rPr lang="es-ES_tradnl" dirty="0"/>
                        <a:t>Tan pronto como se requiera</a:t>
                      </a:r>
                    </a:p>
                  </a:txBody>
                  <a:tcPr/>
                </a:tc>
                <a:extLst>
                  <a:ext uri="{0D108BD9-81ED-4DB2-BD59-A6C34878D82A}">
                    <a16:rowId xmlns:a16="http://schemas.microsoft.com/office/drawing/2014/main" val="59170528"/>
                  </a:ext>
                </a:extLst>
              </a:tr>
              <a:tr h="1067200">
                <a:tc>
                  <a:txBody>
                    <a:bodyPr/>
                    <a:lstStyle/>
                    <a:p>
                      <a:r>
                        <a:rPr lang="es-ES_tradnl" i="1" dirty="0"/>
                        <a:t>Útil para…</a:t>
                      </a:r>
                    </a:p>
                  </a:txBody>
                  <a:tcPr/>
                </a:tc>
                <a:tc>
                  <a:txBody>
                    <a:bodyPr/>
                    <a:lstStyle/>
                    <a:p>
                      <a:r>
                        <a:rPr lang="es-ES_tradnl" dirty="0"/>
                        <a:t>Procesar datos acumulados que no se necesitan inmediatamente</a:t>
                      </a:r>
                    </a:p>
                  </a:txBody>
                  <a:tcPr/>
                </a:tc>
                <a:tc>
                  <a:txBody>
                    <a:bodyPr/>
                    <a:lstStyle/>
                    <a:p>
                      <a:r>
                        <a:rPr lang="es-ES_tradnl" dirty="0"/>
                        <a:t>Cuando las predicciones se necesitan tan pronto como sea</a:t>
                      </a:r>
                    </a:p>
                  </a:txBody>
                  <a:tcPr/>
                </a:tc>
                <a:extLst>
                  <a:ext uri="{0D108BD9-81ED-4DB2-BD59-A6C34878D82A}">
                    <a16:rowId xmlns:a16="http://schemas.microsoft.com/office/drawing/2014/main" val="3873727335"/>
                  </a:ext>
                </a:extLst>
              </a:tr>
              <a:tr h="618298">
                <a:tc>
                  <a:txBody>
                    <a:bodyPr/>
                    <a:lstStyle/>
                    <a:p>
                      <a:r>
                        <a:rPr lang="es-ES_tradnl" i="1" dirty="0"/>
                        <a:t>Optimizado para…</a:t>
                      </a:r>
                    </a:p>
                  </a:txBody>
                  <a:tcPr/>
                </a:tc>
                <a:tc>
                  <a:txBody>
                    <a:bodyPr/>
                    <a:lstStyle/>
                    <a:p>
                      <a:r>
                        <a:rPr lang="es-ES_tradnl" dirty="0"/>
                        <a:t>Alto rendimiento y recursos</a:t>
                      </a:r>
                    </a:p>
                  </a:txBody>
                  <a:tcPr/>
                </a:tc>
                <a:tc>
                  <a:txBody>
                    <a:bodyPr/>
                    <a:lstStyle/>
                    <a:p>
                      <a:r>
                        <a:rPr lang="es-ES_tradnl" dirty="0"/>
                        <a:t>Baja latencia</a:t>
                      </a:r>
                    </a:p>
                  </a:txBody>
                  <a:tcPr/>
                </a:tc>
                <a:extLst>
                  <a:ext uri="{0D108BD9-81ED-4DB2-BD59-A6C34878D82A}">
                    <a16:rowId xmlns:a16="http://schemas.microsoft.com/office/drawing/2014/main" val="1225963329"/>
                  </a:ext>
                </a:extLst>
              </a:tr>
            </a:tbl>
          </a:graphicData>
        </a:graphic>
      </p:graphicFrame>
    </p:spTree>
    <p:extLst>
      <p:ext uri="{BB962C8B-B14F-4D97-AF65-F5344CB8AC3E}">
        <p14:creationId xmlns:p14="http://schemas.microsoft.com/office/powerpoint/2010/main" val="25102054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Algunos casos de uso a mencionar son:</a:t>
            </a:r>
          </a:p>
          <a:p>
            <a:r>
              <a:rPr lang="es-ES_tradnl" sz="2000" dirty="0"/>
              <a:t>Generar la lista de recomendaciones semanales de nuevas canciones para todos los usuarios de un servicio de transmisión de música.</a:t>
            </a:r>
          </a:p>
          <a:p>
            <a:r>
              <a:rPr lang="es-ES_tradnl" sz="2000" dirty="0"/>
              <a:t>Clasificar el flujo de comentarios entrantes a artículos de noticias en línea y publicaciones de blogs como SPAM o NO SPAM.</a:t>
            </a:r>
          </a:p>
          <a:p>
            <a:r>
              <a:rPr lang="es-ES_tradnl" sz="2000" dirty="0"/>
              <a:t>Extraer entidades nombradas de documentos indexados por un motor de búsqueda.</a:t>
            </a:r>
          </a:p>
        </p:txBody>
      </p:sp>
    </p:spTree>
    <p:extLst>
      <p:ext uri="{BB962C8B-B14F-4D97-AF65-F5344CB8AC3E}">
        <p14:creationId xmlns:p14="http://schemas.microsoft.com/office/powerpoint/2010/main" val="31545870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Ejemplos,</a:t>
            </a:r>
          </a:p>
        </p:txBody>
      </p:sp>
      <p:pic>
        <p:nvPicPr>
          <p:cNvPr id="7" name="Picture 6" descr="A purple and white logo&#10;&#10;Description automatically generated">
            <a:extLst>
              <a:ext uri="{FF2B5EF4-FFF2-40B4-BE49-F238E27FC236}">
                <a16:creationId xmlns:a16="http://schemas.microsoft.com/office/drawing/2014/main" id="{01C4FB2F-D4AF-DED4-5A63-AEC1BFCC6BDD}"/>
              </a:ext>
            </a:extLst>
          </p:cNvPr>
          <p:cNvPicPr>
            <a:picLocks noChangeAspect="1"/>
          </p:cNvPicPr>
          <p:nvPr/>
        </p:nvPicPr>
        <p:blipFill>
          <a:blip r:embed="rId3"/>
          <a:stretch>
            <a:fillRect/>
          </a:stretch>
        </p:blipFill>
        <p:spPr>
          <a:xfrm>
            <a:off x="3275517" y="1997573"/>
            <a:ext cx="5261459" cy="1588365"/>
          </a:xfrm>
          <a:prstGeom prst="rect">
            <a:avLst/>
          </a:prstGeom>
        </p:spPr>
      </p:pic>
      <p:pic>
        <p:nvPicPr>
          <p:cNvPr id="9" name="Picture 8" descr="A red line on a black background&#10;&#10;Description automatically generated">
            <a:extLst>
              <a:ext uri="{FF2B5EF4-FFF2-40B4-BE49-F238E27FC236}">
                <a16:creationId xmlns:a16="http://schemas.microsoft.com/office/drawing/2014/main" id="{EB24FFD4-494E-BFEE-6824-32471435B310}"/>
              </a:ext>
            </a:extLst>
          </p:cNvPr>
          <p:cNvPicPr>
            <a:picLocks noChangeAspect="1"/>
          </p:cNvPicPr>
          <p:nvPr/>
        </p:nvPicPr>
        <p:blipFill>
          <a:blip r:embed="rId4"/>
          <a:stretch>
            <a:fillRect/>
          </a:stretch>
        </p:blipFill>
        <p:spPr>
          <a:xfrm>
            <a:off x="3275516" y="4264402"/>
            <a:ext cx="5261460" cy="1358539"/>
          </a:xfrm>
          <a:prstGeom prst="rect">
            <a:avLst/>
          </a:prstGeom>
        </p:spPr>
      </p:pic>
    </p:spTree>
    <p:extLst>
      <p:ext uri="{BB962C8B-B14F-4D97-AF65-F5344CB8AC3E}">
        <p14:creationId xmlns:p14="http://schemas.microsoft.com/office/powerpoint/2010/main" val="6467806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Ejemplos,</a:t>
            </a:r>
          </a:p>
        </p:txBody>
      </p:sp>
      <p:pic>
        <p:nvPicPr>
          <p:cNvPr id="8" name="Picture 7" descr="A white cylinder with a snowflake on it&#10;&#10;Description automatically generated">
            <a:extLst>
              <a:ext uri="{FF2B5EF4-FFF2-40B4-BE49-F238E27FC236}">
                <a16:creationId xmlns:a16="http://schemas.microsoft.com/office/drawing/2014/main" id="{D7330C3E-AE99-7066-76AE-87C76A0F0726}"/>
              </a:ext>
            </a:extLst>
          </p:cNvPr>
          <p:cNvPicPr>
            <a:picLocks noChangeAspect="1"/>
          </p:cNvPicPr>
          <p:nvPr/>
        </p:nvPicPr>
        <p:blipFill>
          <a:blip r:embed="rId3"/>
          <a:stretch>
            <a:fillRect/>
          </a:stretch>
        </p:blipFill>
        <p:spPr>
          <a:xfrm>
            <a:off x="2209800" y="2396210"/>
            <a:ext cx="7772400" cy="2829851"/>
          </a:xfrm>
          <a:prstGeom prst="rect">
            <a:avLst/>
          </a:prstGeom>
        </p:spPr>
      </p:pic>
    </p:spTree>
    <p:extLst>
      <p:ext uri="{BB962C8B-B14F-4D97-AF65-F5344CB8AC3E}">
        <p14:creationId xmlns:p14="http://schemas.microsoft.com/office/powerpoint/2010/main" val="39272115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Predicción en lotes – ejemplo de aplicación</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39</a:t>
            </a:fld>
            <a:endParaRPr lang="en-US" sz="1400" dirty="0">
              <a:solidFill>
                <a:srgbClr val="FFFFFF">
                  <a:alpha val="60000"/>
                </a:srgbClr>
              </a:solidFill>
            </a:endParaRPr>
          </a:p>
        </p:txBody>
      </p:sp>
    </p:spTree>
    <p:extLst>
      <p:ext uri="{BB962C8B-B14F-4D97-AF65-F5344CB8AC3E}">
        <p14:creationId xmlns:p14="http://schemas.microsoft.com/office/powerpoint/2010/main" val="2634274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7531623" cy="4195763"/>
          </a:xfrm>
        </p:spPr>
        <p:txBody>
          <a:bodyPr>
            <a:normAutofit fontScale="92500" lnSpcReduction="20000"/>
          </a:bodyPr>
          <a:lstStyle/>
          <a:p>
            <a:pPr marL="0" indent="0">
              <a:buNone/>
            </a:pPr>
            <a:r>
              <a:rPr lang="es-ES_tradnl" sz="2400" dirty="0"/>
              <a:t>Toman el DAG de un flujo de trabajo y programa cada paso. Inclusive puede puede programar el inicio de un trabajo en función de un activador basado en eventos, por ejemplo, iniciar un trabajo cada vez que ocurra un evento X. </a:t>
            </a:r>
          </a:p>
          <a:p>
            <a:pPr marL="0" indent="0">
              <a:buNone/>
            </a:pPr>
            <a:r>
              <a:rPr lang="es-ES_tradnl" sz="2400" dirty="0"/>
              <a:t>También permiten especificar acciones si un trabajo falla o termina con éxito, teniendo ajustes finos como re-intentar varias N veces antes de dar por vencido. </a:t>
            </a:r>
          </a:p>
          <a:p>
            <a:pPr marL="0" indent="0">
              <a:buNone/>
            </a:pPr>
            <a:r>
              <a:rPr lang="es-ES_tradnl" sz="2400" dirty="0"/>
              <a:t>Una tarea que también realizan es optimizar la utilización de recursos, ya que tienen información sobre los recursos disponibles, los trabajos a ejecutar y los recursos necesarios para ejecutar cada trabajo.</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6"/>
                </a:solidFill>
              </a:rPr>
              <a:t>Sincronizadores</a:t>
            </a:r>
          </a:p>
        </p:txBody>
      </p:sp>
      <p:pic>
        <p:nvPicPr>
          <p:cNvPr id="14" name="Picture 13" descr="Pastel checklist and pencil">
            <a:extLst>
              <a:ext uri="{FF2B5EF4-FFF2-40B4-BE49-F238E27FC236}">
                <a16:creationId xmlns:a16="http://schemas.microsoft.com/office/drawing/2014/main" id="{C8AD5ED0-F736-F045-CBCF-F27794BB95D3}"/>
              </a:ext>
            </a:extLst>
          </p:cNvPr>
          <p:cNvPicPr>
            <a:picLocks noChangeAspect="1"/>
          </p:cNvPicPr>
          <p:nvPr/>
        </p:nvPicPr>
        <p:blipFill rotWithShape="1">
          <a:blip r:embed="rId3"/>
          <a:srcRect l="24888" t="18835" r="24645" b="10928"/>
          <a:stretch/>
        </p:blipFill>
        <p:spPr>
          <a:xfrm>
            <a:off x="8147974" y="1949450"/>
            <a:ext cx="3474306" cy="3956158"/>
          </a:xfrm>
          <a:prstGeom prst="rect">
            <a:avLst/>
          </a:prstGeom>
        </p:spPr>
      </p:pic>
    </p:spTree>
    <p:extLst>
      <p:ext uri="{BB962C8B-B14F-4D97-AF65-F5344CB8AC3E}">
        <p14:creationId xmlns:p14="http://schemas.microsoft.com/office/powerpoint/2010/main" val="5309724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Veamos un ejemplo en concreto, que lo tenemos en el </a:t>
            </a:r>
            <a:r>
              <a:rPr lang="es-ES_tradnl" sz="2000" dirty="0">
                <a:hlinkClick r:id="rId3"/>
              </a:rPr>
              <a:t>repositorio de ejemplos</a:t>
            </a:r>
            <a:endParaRPr lang="es-ES_tradnl" sz="2000" dirty="0"/>
          </a:p>
        </p:txBody>
      </p:sp>
      <p:pic>
        <p:nvPicPr>
          <p:cNvPr id="10" name="Picture 9" descr="A diagram of a process flow&#10;&#10;Description automatically generated">
            <a:extLst>
              <a:ext uri="{FF2B5EF4-FFF2-40B4-BE49-F238E27FC236}">
                <a16:creationId xmlns:a16="http://schemas.microsoft.com/office/drawing/2014/main" id="{B144FD9F-A877-4195-CEFC-CBC02A3DBACE}"/>
              </a:ext>
            </a:extLst>
          </p:cNvPr>
          <p:cNvPicPr>
            <a:picLocks noChangeAspect="1"/>
          </p:cNvPicPr>
          <p:nvPr/>
        </p:nvPicPr>
        <p:blipFill>
          <a:blip r:embed="rId4"/>
          <a:stretch>
            <a:fillRect/>
          </a:stretch>
        </p:blipFill>
        <p:spPr>
          <a:xfrm>
            <a:off x="1746168" y="1869123"/>
            <a:ext cx="8699664" cy="4547551"/>
          </a:xfrm>
          <a:prstGeom prst="rect">
            <a:avLst/>
          </a:prstGeom>
        </p:spPr>
      </p:pic>
    </p:spTree>
    <p:extLst>
      <p:ext uri="{BB962C8B-B14F-4D97-AF65-F5344CB8AC3E}">
        <p14:creationId xmlns:p14="http://schemas.microsoft.com/office/powerpoint/2010/main" val="30599550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1274612" cy="4584349"/>
          </a:xfrm>
        </p:spPr>
        <p:txBody>
          <a:bodyPr>
            <a:normAutofit/>
          </a:bodyPr>
          <a:lstStyle/>
          <a:p>
            <a:pPr marL="0" indent="0">
              <a:buNone/>
            </a:pPr>
            <a:r>
              <a:rPr lang="es-ES_tradnl" sz="2000" dirty="0"/>
              <a:t>En este caso, tenemos un artefacto de inferencia de </a:t>
            </a:r>
            <a:r>
              <a:rPr lang="es-ES_tradnl" sz="2000" dirty="0" err="1"/>
              <a:t>XGBoost</a:t>
            </a:r>
            <a:r>
              <a:rPr lang="es-ES_tradnl" sz="2000" dirty="0"/>
              <a:t>, y el conjunto de datos que queremos obtener su predicción, todos en un </a:t>
            </a:r>
            <a:r>
              <a:rPr lang="es-ES_tradnl" sz="2000" dirty="0" err="1"/>
              <a:t>bucket</a:t>
            </a:r>
            <a:r>
              <a:rPr lang="es-ES_tradnl" sz="2000" dirty="0"/>
              <a:t> de S3 (</a:t>
            </a:r>
            <a:r>
              <a:rPr lang="es-ES_tradnl" sz="2000" dirty="0" err="1"/>
              <a:t>MinIO</a:t>
            </a:r>
            <a:r>
              <a:rPr lang="es-ES_tradnl" sz="2000" dirty="0"/>
              <a:t>). Este modelo fue entrenado con el </a:t>
            </a:r>
            <a:r>
              <a:rPr lang="es-ES_tradnl" sz="2000" dirty="0">
                <a:hlinkClick r:id="rId3"/>
              </a:rPr>
              <a:t>dataset de iris</a:t>
            </a:r>
            <a:r>
              <a:rPr lang="es-ES_tradnl" sz="2000" dirty="0"/>
              <a:t>. </a:t>
            </a:r>
          </a:p>
          <a:p>
            <a:pPr marL="0" indent="0">
              <a:buNone/>
            </a:pPr>
            <a:r>
              <a:rPr lang="es-ES_tradnl" sz="2000" dirty="0"/>
              <a:t>Aprovechando la capacidad de </a:t>
            </a:r>
            <a:r>
              <a:rPr lang="es-ES_tradnl" sz="2000" dirty="0">
                <a:hlinkClick r:id="rId4"/>
              </a:rPr>
              <a:t>Metaflow</a:t>
            </a:r>
            <a:r>
              <a:rPr lang="es-ES_tradnl" sz="2000" dirty="0"/>
              <a:t> de darnos un orquestador y un registro de modelos, armamos un DAG, el cual el mismo se ejecuta de local (podríamos usar este DAG en la nube si siguiéramos la documentación de </a:t>
            </a:r>
            <a:r>
              <a:rPr lang="es-ES_tradnl" sz="2000" dirty="0" err="1"/>
              <a:t>Metaflow</a:t>
            </a:r>
            <a:r>
              <a:rPr lang="es-ES_tradnl" sz="2000" dirty="0"/>
              <a:t>). El DAG que armamos tiene la siguiente forma…</a:t>
            </a:r>
          </a:p>
        </p:txBody>
      </p:sp>
      <p:sp>
        <p:nvSpPr>
          <p:cNvPr id="4" name="Rounded Rectangle 3">
            <a:extLst>
              <a:ext uri="{FF2B5EF4-FFF2-40B4-BE49-F238E27FC236}">
                <a16:creationId xmlns:a16="http://schemas.microsoft.com/office/drawing/2014/main" id="{ECE9BBA7-D955-CB6E-807B-391125303DDC}"/>
              </a:ext>
            </a:extLst>
          </p:cNvPr>
          <p:cNvSpPr/>
          <p:nvPr/>
        </p:nvSpPr>
        <p:spPr>
          <a:xfrm>
            <a:off x="2946676" y="4196612"/>
            <a:ext cx="1813545" cy="50051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Load Data</a:t>
            </a:r>
          </a:p>
        </p:txBody>
      </p:sp>
      <p:sp>
        <p:nvSpPr>
          <p:cNvPr id="7" name="Oval 6">
            <a:extLst>
              <a:ext uri="{FF2B5EF4-FFF2-40B4-BE49-F238E27FC236}">
                <a16:creationId xmlns:a16="http://schemas.microsoft.com/office/drawing/2014/main" id="{2AB0EBA7-D10B-4CD5-4368-078C196F0F9B}"/>
              </a:ext>
            </a:extLst>
          </p:cNvPr>
          <p:cNvSpPr/>
          <p:nvPr/>
        </p:nvSpPr>
        <p:spPr>
          <a:xfrm>
            <a:off x="943277" y="4668250"/>
            <a:ext cx="779646" cy="77964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err="1"/>
              <a:t>Start</a:t>
            </a:r>
            <a:endParaRPr lang="es-ES_tradnl" sz="1400" dirty="0"/>
          </a:p>
        </p:txBody>
      </p:sp>
      <p:sp>
        <p:nvSpPr>
          <p:cNvPr id="8" name="Rounded Rectangle 7">
            <a:extLst>
              <a:ext uri="{FF2B5EF4-FFF2-40B4-BE49-F238E27FC236}">
                <a16:creationId xmlns:a16="http://schemas.microsoft.com/office/drawing/2014/main" id="{A98CC177-3B90-D13F-6942-390E6B1E320C}"/>
              </a:ext>
            </a:extLst>
          </p:cNvPr>
          <p:cNvSpPr/>
          <p:nvPr/>
        </p:nvSpPr>
        <p:spPr>
          <a:xfrm>
            <a:off x="2946677" y="5409396"/>
            <a:ext cx="1813545" cy="50051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Load </a:t>
            </a:r>
            <a:r>
              <a:rPr lang="es-ES_tradnl" dirty="0" err="1"/>
              <a:t>Model</a:t>
            </a:r>
            <a:endParaRPr lang="es-ES_tradnl" dirty="0"/>
          </a:p>
        </p:txBody>
      </p:sp>
      <p:sp>
        <p:nvSpPr>
          <p:cNvPr id="9" name="Rounded Rectangle 8">
            <a:extLst>
              <a:ext uri="{FF2B5EF4-FFF2-40B4-BE49-F238E27FC236}">
                <a16:creationId xmlns:a16="http://schemas.microsoft.com/office/drawing/2014/main" id="{C2ED914B-7F9F-6578-2FF2-4C7FB5E1712D}"/>
              </a:ext>
            </a:extLst>
          </p:cNvPr>
          <p:cNvSpPr/>
          <p:nvPr/>
        </p:nvSpPr>
        <p:spPr>
          <a:xfrm>
            <a:off x="5284887" y="4668250"/>
            <a:ext cx="1813545" cy="779645"/>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Batch</a:t>
            </a:r>
            <a:r>
              <a:rPr lang="es-ES_tradnl" dirty="0"/>
              <a:t> </a:t>
            </a:r>
            <a:r>
              <a:rPr lang="es-ES_tradnl" dirty="0" err="1"/>
              <a:t>processing</a:t>
            </a:r>
            <a:endParaRPr lang="es-ES_tradnl" dirty="0"/>
          </a:p>
        </p:txBody>
      </p:sp>
      <p:sp>
        <p:nvSpPr>
          <p:cNvPr id="11" name="Rounded Rectangle 10">
            <a:extLst>
              <a:ext uri="{FF2B5EF4-FFF2-40B4-BE49-F238E27FC236}">
                <a16:creationId xmlns:a16="http://schemas.microsoft.com/office/drawing/2014/main" id="{1C54CA94-81E9-E160-2641-84F96993BB05}"/>
              </a:ext>
            </a:extLst>
          </p:cNvPr>
          <p:cNvSpPr/>
          <p:nvPr/>
        </p:nvSpPr>
        <p:spPr>
          <a:xfrm>
            <a:off x="7856941" y="4668249"/>
            <a:ext cx="1813545" cy="779645"/>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Ingest</a:t>
            </a:r>
            <a:r>
              <a:rPr lang="es-ES_tradnl" dirty="0"/>
              <a:t> Redis</a:t>
            </a:r>
          </a:p>
        </p:txBody>
      </p:sp>
      <p:sp>
        <p:nvSpPr>
          <p:cNvPr id="12" name="Oval 11">
            <a:extLst>
              <a:ext uri="{FF2B5EF4-FFF2-40B4-BE49-F238E27FC236}">
                <a16:creationId xmlns:a16="http://schemas.microsoft.com/office/drawing/2014/main" id="{458AD11A-CD7B-DBC6-5674-1666EDE5FDA1}"/>
              </a:ext>
            </a:extLst>
          </p:cNvPr>
          <p:cNvSpPr/>
          <p:nvPr/>
        </p:nvSpPr>
        <p:spPr>
          <a:xfrm>
            <a:off x="10428995" y="4668248"/>
            <a:ext cx="779646" cy="779646"/>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1600" dirty="0" err="1"/>
              <a:t>End</a:t>
            </a:r>
            <a:endParaRPr lang="es-ES_tradnl" sz="1400" dirty="0"/>
          </a:p>
        </p:txBody>
      </p:sp>
      <p:cxnSp>
        <p:nvCxnSpPr>
          <p:cNvPr id="14" name="Elbow Connector 13">
            <a:extLst>
              <a:ext uri="{FF2B5EF4-FFF2-40B4-BE49-F238E27FC236}">
                <a16:creationId xmlns:a16="http://schemas.microsoft.com/office/drawing/2014/main" id="{FE9F5F94-EEC8-4C4E-A689-D0E8536217CE}"/>
              </a:ext>
            </a:extLst>
          </p:cNvPr>
          <p:cNvCxnSpPr>
            <a:stCxn id="7" idx="0"/>
            <a:endCxn id="4" idx="1"/>
          </p:cNvCxnSpPr>
          <p:nvPr/>
        </p:nvCxnSpPr>
        <p:spPr>
          <a:xfrm rot="5400000" flipH="1" flipV="1">
            <a:off x="2029198" y="3750772"/>
            <a:ext cx="221381" cy="1613576"/>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15" name="Elbow Connector 14">
            <a:extLst>
              <a:ext uri="{FF2B5EF4-FFF2-40B4-BE49-F238E27FC236}">
                <a16:creationId xmlns:a16="http://schemas.microsoft.com/office/drawing/2014/main" id="{03E44C3E-69AA-0535-EBAB-BC249C5B49D4}"/>
              </a:ext>
            </a:extLst>
          </p:cNvPr>
          <p:cNvCxnSpPr>
            <a:cxnSpLocks/>
            <a:stCxn id="7" idx="4"/>
            <a:endCxn id="8" idx="1"/>
          </p:cNvCxnSpPr>
          <p:nvPr/>
        </p:nvCxnSpPr>
        <p:spPr>
          <a:xfrm rot="16200000" flipH="1">
            <a:off x="2034010" y="4746985"/>
            <a:ext cx="211757" cy="1613577"/>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18" name="Elbow Connector 17">
            <a:extLst>
              <a:ext uri="{FF2B5EF4-FFF2-40B4-BE49-F238E27FC236}">
                <a16:creationId xmlns:a16="http://schemas.microsoft.com/office/drawing/2014/main" id="{10BBEE7B-1404-9CA0-F30A-B929A00802B7}"/>
              </a:ext>
            </a:extLst>
          </p:cNvPr>
          <p:cNvCxnSpPr>
            <a:cxnSpLocks/>
            <a:stCxn id="4" idx="3"/>
            <a:endCxn id="9" idx="0"/>
          </p:cNvCxnSpPr>
          <p:nvPr/>
        </p:nvCxnSpPr>
        <p:spPr>
          <a:xfrm>
            <a:off x="4760221" y="4446869"/>
            <a:ext cx="1431439" cy="221381"/>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21" name="Elbow Connector 20">
            <a:extLst>
              <a:ext uri="{FF2B5EF4-FFF2-40B4-BE49-F238E27FC236}">
                <a16:creationId xmlns:a16="http://schemas.microsoft.com/office/drawing/2014/main" id="{1272A662-B2EF-5BC4-54FF-02DA7C9E1A5A}"/>
              </a:ext>
            </a:extLst>
          </p:cNvPr>
          <p:cNvCxnSpPr>
            <a:cxnSpLocks/>
            <a:stCxn id="8" idx="3"/>
            <a:endCxn id="9" idx="2"/>
          </p:cNvCxnSpPr>
          <p:nvPr/>
        </p:nvCxnSpPr>
        <p:spPr>
          <a:xfrm flipV="1">
            <a:off x="4760222" y="5447895"/>
            <a:ext cx="1431438" cy="211758"/>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DB554B90-1F3D-D056-6B0B-7F3758A534A8}"/>
              </a:ext>
            </a:extLst>
          </p:cNvPr>
          <p:cNvCxnSpPr>
            <a:stCxn id="9" idx="3"/>
            <a:endCxn id="11" idx="1"/>
          </p:cNvCxnSpPr>
          <p:nvPr/>
        </p:nvCxnSpPr>
        <p:spPr>
          <a:xfrm flipV="1">
            <a:off x="7098432" y="5058072"/>
            <a:ext cx="758509"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C24953A8-4127-D605-231F-2061D441B32C}"/>
              </a:ext>
            </a:extLst>
          </p:cNvPr>
          <p:cNvCxnSpPr>
            <a:cxnSpLocks/>
            <a:stCxn id="11" idx="3"/>
            <a:endCxn id="12" idx="2"/>
          </p:cNvCxnSpPr>
          <p:nvPr/>
        </p:nvCxnSpPr>
        <p:spPr>
          <a:xfrm flipV="1">
            <a:off x="9670486" y="5058071"/>
            <a:ext cx="758509"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38381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1274612" cy="4584349"/>
          </a:xfrm>
        </p:spPr>
        <p:txBody>
          <a:bodyPr>
            <a:normAutofit/>
          </a:bodyPr>
          <a:lstStyle/>
          <a:p>
            <a:pPr marL="0" indent="0">
              <a:buNone/>
            </a:pPr>
            <a:r>
              <a:rPr lang="es-ES_tradnl" sz="2000" dirty="0"/>
              <a:t>Como fin del DAG, tenemos un proceso que ingesta los datos que el modelo acaba de predecir. Estos datos los estamos agregando en una base de datos Redis. </a:t>
            </a:r>
          </a:p>
          <a:p>
            <a:pPr marL="0" indent="0">
              <a:buNone/>
            </a:pPr>
            <a:r>
              <a:rPr lang="es-ES_tradnl" sz="2000" dirty="0"/>
              <a:t>Redis es un motor de base de datos en memoria, basado en el almacenamiento en tablas de hashes. Redis es muy útil cuando necesitamos baja latencia, hasta podríamos usarlo como cache en un caso de predicción on-line para soportar aquellos inputs que sabemos que son comunes, y solo dejar al modelo para predicciones menos frecuentes, de tal forma que podamos responder en milisegundos.</a:t>
            </a:r>
          </a:p>
          <a:p>
            <a:pPr marL="0" indent="0">
              <a:buNone/>
            </a:pPr>
            <a:r>
              <a:rPr lang="es-ES_tradnl" sz="2000" dirty="0"/>
              <a:t>El gran inconveniente de Redis es que un </a:t>
            </a:r>
            <a:r>
              <a:rPr lang="es-ES_tradnl" sz="2000" dirty="0" err="1"/>
              <a:t>cluster</a:t>
            </a:r>
            <a:r>
              <a:rPr lang="es-ES_tradnl" sz="2000" dirty="0"/>
              <a:t> de Redis exige maquinas con mucha memoria RAM, y por consiguiente más cara que otras soluciones.</a:t>
            </a:r>
          </a:p>
          <a:p>
            <a:pPr marL="0" indent="0">
              <a:buNone/>
            </a:pPr>
            <a:r>
              <a:rPr lang="es-ES_tradnl" sz="2000" dirty="0"/>
              <a:t>Tranquilamente para este ejemplo podríamos haber usado otra base de datos NoSQL de </a:t>
            </a:r>
            <a:r>
              <a:rPr lang="es-ES_tradnl" sz="2000" dirty="0" err="1"/>
              <a:t>key-value</a:t>
            </a:r>
            <a:r>
              <a:rPr lang="es-ES_tradnl" sz="2000" dirty="0"/>
              <a:t> como </a:t>
            </a:r>
            <a:r>
              <a:rPr lang="es-ES_tradnl" sz="2000" dirty="0">
                <a:hlinkClick r:id="rId3"/>
              </a:rPr>
              <a:t>Apache </a:t>
            </a:r>
            <a:r>
              <a:rPr lang="es-ES_tradnl" sz="2000" dirty="0" err="1">
                <a:hlinkClick r:id="rId3"/>
              </a:rPr>
              <a:t>Cassandra</a:t>
            </a:r>
            <a:r>
              <a:rPr lang="es-ES_tradnl" sz="2000" dirty="0"/>
              <a:t>, o una base de datos SQL tradicional, o guardar como archivos CSV, </a:t>
            </a:r>
            <a:r>
              <a:rPr lang="es-ES_tradnl" sz="2000" dirty="0" err="1"/>
              <a:t>parquet</a:t>
            </a:r>
            <a:r>
              <a:rPr lang="es-ES_tradnl" sz="2000" dirty="0"/>
              <a:t>, </a:t>
            </a:r>
            <a:r>
              <a:rPr lang="es-ES_tradnl" sz="2000" dirty="0" err="1"/>
              <a:t>json</a:t>
            </a:r>
            <a:r>
              <a:rPr lang="es-ES_tradnl" sz="2000" dirty="0"/>
              <a:t> y de ahí a la nube o de modo local. </a:t>
            </a:r>
          </a:p>
        </p:txBody>
      </p:sp>
    </p:spTree>
    <p:extLst>
      <p:ext uri="{BB962C8B-B14F-4D97-AF65-F5344CB8AC3E}">
        <p14:creationId xmlns:p14="http://schemas.microsoft.com/office/powerpoint/2010/main" val="19029806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43</a:t>
            </a:fld>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3997207"/>
              </a:xfrm>
            </p:spPr>
            <p:txBody>
              <a:bodyPr>
                <a:normAutofit fontScale="77500" lnSpcReduction="20000"/>
              </a:bodyPr>
              <a:lstStyle/>
              <a:p>
                <a:pPr marL="0" indent="0">
                  <a:buNone/>
                </a:pPr>
                <a:r>
                  <a:rPr lang="es-ES_tradnl" sz="2000" dirty="0"/>
                  <a:t>Para el guardado en Redis, veamos un ejemplo de cómo lo hacemos, supongamos que tenemos la entrada:</a:t>
                </a:r>
              </a:p>
              <a:p>
                <a:pPr marL="0" indent="0" algn="ctr">
                  <a:buNone/>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𝑋</m:t>
                      </m:r>
                      <m:r>
                        <a:rPr lang="en-US" sz="2000" b="0" i="1" smtClean="0">
                          <a:latin typeface="Cambria Math" panose="02040503050406030204" pitchFamily="18" charset="0"/>
                        </a:rPr>
                        <m:t>=[5.0, 2.9, 1.1, 0.4]</m:t>
                      </m:r>
                    </m:oMath>
                  </m:oMathPara>
                </a14:m>
                <a:endParaRPr lang="es-ES_tradnl" sz="2000" dirty="0"/>
              </a:p>
              <a:p>
                <a:pPr marL="0" indent="0">
                  <a:buNone/>
                </a:pPr>
                <a:r>
                  <a:rPr lang="es-ES_tradnl" sz="2000" dirty="0"/>
                  <a:t>Y el modelo nos dio la salida:</a:t>
                </a:r>
              </a:p>
              <a:p>
                <a:pPr marL="0" indent="0" algn="ctr">
                  <a:buNone/>
                </a:pPr>
                <a:r>
                  <a:rPr lang="es-ES_tradnl" sz="2000" i="1" dirty="0"/>
                  <a:t>y = '</a:t>
                </a:r>
                <a:r>
                  <a:rPr lang="es-ES_tradnl" sz="2000" i="1" dirty="0" err="1"/>
                  <a:t>setosa</a:t>
                </a:r>
                <a:r>
                  <a:rPr lang="es-ES_tradnl" sz="2000" i="1" dirty="0"/>
                  <a:t>'</a:t>
                </a:r>
              </a:p>
              <a:p>
                <a:pPr marL="0" indent="0">
                  <a:buNone/>
                </a:pPr>
                <a:r>
                  <a:rPr lang="es-ES_tradnl" sz="2000" dirty="0"/>
                  <a:t>A estas entradas siempre las redondeamos a 1 decimal, dado que tenemos esa precisión, y si usamos una resolución menor, nuestra implementación no va a funcionar*. Luego convertimos a la entrada en una cadena de caracteres separadas por un espacio:</a:t>
                </a:r>
              </a:p>
              <a:p>
                <a:pPr marL="0" indent="0" algn="ctr">
                  <a:buNone/>
                </a:pPr>
                <a:r>
                  <a:rPr lang="es-ES_tradnl" sz="2000" i="1" dirty="0"/>
                  <a:t>'5.0 2.9 1.1 0.4'</a:t>
                </a:r>
              </a:p>
              <a:p>
                <a:pPr marL="0" indent="0">
                  <a:buNone/>
                </a:pPr>
                <a:r>
                  <a:rPr lang="es-ES_tradnl" sz="2000" dirty="0"/>
                  <a:t>Dado que redondeamos siempre tenemos la misma cantidad de decimales, la cadena de caracteres es siempre del mismo largo. Una vez que hacemos esto, </a:t>
                </a:r>
                <a:r>
                  <a:rPr lang="es-ES_tradnl" sz="2000" dirty="0" err="1"/>
                  <a:t>hasheamos</a:t>
                </a:r>
                <a:r>
                  <a:rPr lang="es-ES_tradnl" sz="2000" dirty="0"/>
                  <a:t> usando SHA256 a la cadena de caracteres y obtenemos una cadena de 64 caracteres:</a:t>
                </a:r>
              </a:p>
              <a:p>
                <a:pPr marL="0" indent="0" algn="ctr">
                  <a:buNone/>
                </a:pPr>
                <a:r>
                  <a:rPr lang="es-ES_tradnl" sz="2000" i="1" dirty="0"/>
                  <a:t>'9fd5e3c709749836f5822e01e18a519f0d7eaff0ee1434d307aefb4eb5f02aab’</a:t>
                </a:r>
              </a:p>
              <a:p>
                <a:pPr marL="0" indent="0">
                  <a:buNone/>
                </a:pPr>
                <a:r>
                  <a:rPr lang="es-ES_tradnl" sz="2000" dirty="0"/>
                  <a:t>Con esto, podemos </a:t>
                </a:r>
                <a:r>
                  <a:rPr lang="es-ES_tradnl" sz="2000" dirty="0" err="1"/>
                  <a:t>ingestar</a:t>
                </a:r>
                <a:r>
                  <a:rPr lang="es-ES_tradnl" sz="2000" dirty="0"/>
                  <a:t> a Redis usando el par:</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mc:Choice>
        <mc:Fallback xmlns="">
          <p:sp>
            <p:nvSpPr>
              <p:cNvPr id="3" name="Content Placeholder 2">
                <a:extLst>
                  <a:ext uri="{FF2B5EF4-FFF2-40B4-BE49-F238E27FC236}">
                    <a16:creationId xmlns:a16="http://schemas.microsoft.com/office/drawing/2014/main" id="{EC244B49-3262-94B7-18E5-786A4D24B3F2}"/>
                  </a:ext>
                </a:extLst>
              </p:cNvPr>
              <p:cNvSpPr>
                <a:spLocks noGrp="1" noRot="1" noChangeAspect="1" noMove="1" noResize="1" noEditPoints="1" noAdjustHandles="1" noChangeArrowheads="1" noChangeShapeType="1" noTextEdit="1"/>
              </p:cNvSpPr>
              <p:nvPr>
                <p:ph idx="1"/>
              </p:nvPr>
            </p:nvSpPr>
            <p:spPr>
              <a:xfrm>
                <a:off x="458694" y="1691324"/>
                <a:ext cx="11274612" cy="3997207"/>
              </a:xfrm>
              <a:blipFill>
                <a:blip r:embed="rId3"/>
                <a:stretch>
                  <a:fillRect l="-337" t="-949"/>
                </a:stretch>
              </a:blipFill>
            </p:spPr>
            <p:txBody>
              <a:bodyPr/>
              <a:lstStyle/>
              <a:p>
                <a:r>
                  <a:rPr lang="es-ES_tradnl">
                    <a:noFill/>
                  </a:rPr>
                  <a:t> </a:t>
                </a:r>
              </a:p>
            </p:txBody>
          </p:sp>
        </mc:Fallback>
      </mc:AlternateContent>
      <p:graphicFrame>
        <p:nvGraphicFramePr>
          <p:cNvPr id="4" name="Table 3">
            <a:extLst>
              <a:ext uri="{FF2B5EF4-FFF2-40B4-BE49-F238E27FC236}">
                <a16:creationId xmlns:a16="http://schemas.microsoft.com/office/drawing/2014/main" id="{7BCB3CD7-9D8D-DC72-502D-AE4A3ED5D112}"/>
              </a:ext>
            </a:extLst>
          </p:cNvPr>
          <p:cNvGraphicFramePr>
            <a:graphicFrameLocks noGrp="1"/>
          </p:cNvGraphicFramePr>
          <p:nvPr>
            <p:extLst>
              <p:ext uri="{D42A27DB-BD31-4B8C-83A1-F6EECF244321}">
                <p14:modId xmlns:p14="http://schemas.microsoft.com/office/powerpoint/2010/main" val="2117947500"/>
              </p:ext>
            </p:extLst>
          </p:nvPr>
        </p:nvGraphicFramePr>
        <p:xfrm>
          <a:off x="2130392" y="5635598"/>
          <a:ext cx="7931216" cy="675356"/>
        </p:xfrm>
        <a:graphic>
          <a:graphicData uri="http://schemas.openxmlformats.org/drawingml/2006/table">
            <a:tbl>
              <a:tblPr firstRow="1" bandRow="1">
                <a:tableStyleId>{93296810-A885-4BE3-A3E7-6D5BEEA58F35}</a:tableStyleId>
              </a:tblPr>
              <a:tblGrid>
                <a:gridCol w="6622181">
                  <a:extLst>
                    <a:ext uri="{9D8B030D-6E8A-4147-A177-3AD203B41FA5}">
                      <a16:colId xmlns:a16="http://schemas.microsoft.com/office/drawing/2014/main" val="3372846255"/>
                    </a:ext>
                  </a:extLst>
                </a:gridCol>
                <a:gridCol w="1309035">
                  <a:extLst>
                    <a:ext uri="{9D8B030D-6E8A-4147-A177-3AD203B41FA5}">
                      <a16:colId xmlns:a16="http://schemas.microsoft.com/office/drawing/2014/main" val="3720286502"/>
                    </a:ext>
                  </a:extLst>
                </a:gridCol>
              </a:tblGrid>
              <a:tr h="222185">
                <a:tc>
                  <a:txBody>
                    <a:bodyPr/>
                    <a:lstStyle/>
                    <a:p>
                      <a:r>
                        <a:rPr lang="es-ES_tradnl" sz="1400" dirty="0"/>
                        <a:t>Key</a:t>
                      </a:r>
                    </a:p>
                  </a:txBody>
                  <a:tcPr/>
                </a:tc>
                <a:tc>
                  <a:txBody>
                    <a:bodyPr/>
                    <a:lstStyle/>
                    <a:p>
                      <a:r>
                        <a:rPr lang="es-ES_tradnl" sz="1400" dirty="0" err="1"/>
                        <a:t>Value</a:t>
                      </a:r>
                      <a:endParaRPr lang="es-ES_tradnl" sz="1400" dirty="0"/>
                    </a:p>
                  </a:txBody>
                  <a:tcPr/>
                </a:tc>
                <a:extLst>
                  <a:ext uri="{0D108BD9-81ED-4DB2-BD59-A6C34878D82A}">
                    <a16:rowId xmlns:a16="http://schemas.microsoft.com/office/drawing/2014/main" val="110155307"/>
                  </a:ext>
                </a:extLst>
              </a:tr>
              <a:tr h="370556">
                <a:tc>
                  <a:txBody>
                    <a:bodyPr/>
                    <a:lstStyle/>
                    <a:p>
                      <a:r>
                        <a:rPr lang="es-ES_tradnl" sz="1400" dirty="0"/>
                        <a:t>'9fd5e3c709749836f5822e01e18a519f0d7eaff0ee1434d307aefb4eb5f02aab’</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t>
                      </a:r>
                      <a:r>
                        <a:rPr lang="es-ES_tradnl" sz="1400" dirty="0" err="1"/>
                        <a:t>setosa</a:t>
                      </a:r>
                      <a:r>
                        <a:rPr lang="es-ES_tradnl" sz="1400" dirty="0"/>
                        <a:t>'</a:t>
                      </a:r>
                    </a:p>
                  </a:txBody>
                  <a:tcPr/>
                </a:tc>
                <a:extLst>
                  <a:ext uri="{0D108BD9-81ED-4DB2-BD59-A6C34878D82A}">
                    <a16:rowId xmlns:a16="http://schemas.microsoft.com/office/drawing/2014/main" val="1472322073"/>
                  </a:ext>
                </a:extLst>
              </a:tr>
            </a:tbl>
          </a:graphicData>
        </a:graphic>
      </p:graphicFrame>
    </p:spTree>
    <p:extLst>
      <p:ext uri="{BB962C8B-B14F-4D97-AF65-F5344CB8AC3E}">
        <p14:creationId xmlns:p14="http://schemas.microsoft.com/office/powerpoint/2010/main" val="22894122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725350"/>
          </a:xfrm>
        </p:spPr>
        <p:txBody>
          <a:bodyPr>
            <a:normAutofit fontScale="85000" lnSpcReduction="20000"/>
          </a:bodyPr>
          <a:lstStyle/>
          <a:p>
            <a:pPr marL="0" indent="0">
              <a:buNone/>
            </a:pPr>
            <a:r>
              <a:rPr lang="es-ES_tradnl" sz="2000" dirty="0"/>
              <a:t>* No es una buena idea convertir a </a:t>
            </a:r>
            <a:r>
              <a:rPr lang="es-ES_tradnl" sz="2000" i="1" dirty="0" err="1"/>
              <a:t>floats</a:t>
            </a:r>
            <a:r>
              <a:rPr lang="es-ES_tradnl" sz="2000" dirty="0"/>
              <a:t> en cadena de caracteres, dado la precisión. En este caso, nos salimos con la nuestra porque:</a:t>
            </a:r>
          </a:p>
          <a:p>
            <a:pPr marL="457200" indent="-457200">
              <a:buFont typeface="+mj-lt"/>
              <a:buAutoNum type="arabicPeriod"/>
            </a:pPr>
            <a:r>
              <a:rPr lang="es-ES_tradnl" sz="2000" dirty="0"/>
              <a:t>Redondeamos a un decimal</a:t>
            </a:r>
          </a:p>
          <a:p>
            <a:pPr marL="457200" indent="-457200">
              <a:buFont typeface="+mj-lt"/>
              <a:buAutoNum type="arabicPeriod"/>
            </a:pPr>
            <a:r>
              <a:rPr lang="es-ES_tradnl" sz="2000" dirty="0"/>
              <a:t>Python cuando convierte de </a:t>
            </a:r>
            <a:r>
              <a:rPr lang="es-ES_tradnl" sz="2000" i="1" dirty="0" err="1"/>
              <a:t>float</a:t>
            </a:r>
            <a:r>
              <a:rPr lang="es-ES_tradnl" sz="2000" dirty="0"/>
              <a:t> a </a:t>
            </a:r>
            <a:r>
              <a:rPr lang="es-ES_tradnl" sz="2000" i="1" dirty="0" err="1"/>
              <a:t>string</a:t>
            </a:r>
            <a:r>
              <a:rPr lang="es-ES_tradnl" sz="2000" dirty="0"/>
              <a:t>, no pone la cantidad de ceros que siguen, sino que deja fijo siempre en tres caracteres (la parte entera, el punto y el primer decimal). </a:t>
            </a:r>
          </a:p>
          <a:p>
            <a:pPr marL="0" indent="0">
              <a:buNone/>
            </a:pPr>
            <a:r>
              <a:rPr lang="es-ES_tradnl" sz="2000" dirty="0"/>
              <a:t>Pero si pensamos que esto podría en el mañana implementarse usando un lenguaje de programación que esto no se respeta, podemos tener problemas.</a:t>
            </a:r>
          </a:p>
          <a:p>
            <a:pPr marL="0" indent="0">
              <a:buNone/>
            </a:pPr>
            <a:r>
              <a:rPr lang="es-ES_tradnl" sz="2000" dirty="0"/>
              <a:t>La solución a esto para que sea más seguro, y agnóstico de la implementación, se recomienda que:</a:t>
            </a:r>
          </a:p>
          <a:p>
            <a:r>
              <a:rPr lang="es-ES_tradnl" sz="2000" dirty="0"/>
              <a:t>Convertir a los </a:t>
            </a:r>
            <a:r>
              <a:rPr lang="es-ES_tradnl" sz="2000" dirty="0" err="1"/>
              <a:t>floats</a:t>
            </a:r>
            <a:r>
              <a:rPr lang="es-ES_tradnl" sz="2000" dirty="0"/>
              <a:t> en enteros usando una forma una representación de punto fijo.</a:t>
            </a:r>
          </a:p>
          <a:p>
            <a:r>
              <a:rPr lang="es-ES_tradnl" sz="2000" dirty="0"/>
              <a:t>Guardar los caracteres de la parte entera y el decimal, y armar una cadena de caracteres con eso. </a:t>
            </a:r>
          </a:p>
          <a:p>
            <a:r>
              <a:rPr lang="es-ES_tradnl" sz="2000" dirty="0"/>
              <a:t>Una mejor solución, asociar a una entrada con un </a:t>
            </a:r>
            <a:r>
              <a:rPr lang="es-ES_tradnl" sz="2000" b="1" dirty="0">
                <a:solidFill>
                  <a:schemeClr val="accent2">
                    <a:lumMod val="60000"/>
                    <a:lumOff val="40000"/>
                  </a:schemeClr>
                </a:solidFill>
              </a:rPr>
              <a:t>id</a:t>
            </a:r>
            <a:r>
              <a:rPr lang="es-ES_tradnl" sz="2000" dirty="0"/>
              <a:t>, esto para este ejemplo es más complicado, pero en otras aplicaciones podrías usar como </a:t>
            </a:r>
            <a:r>
              <a:rPr lang="es-ES_tradnl" sz="2000" dirty="0" err="1"/>
              <a:t>key</a:t>
            </a:r>
            <a:r>
              <a:rPr lang="es-ES_tradnl" sz="2000" dirty="0"/>
              <a:t> un </a:t>
            </a:r>
            <a:r>
              <a:rPr lang="es-ES_tradnl" sz="2000" i="1" dirty="0" err="1">
                <a:solidFill>
                  <a:schemeClr val="accent2">
                    <a:lumMod val="60000"/>
                    <a:lumOff val="40000"/>
                  </a:schemeClr>
                </a:solidFill>
              </a:rPr>
              <a:t>usr_id</a:t>
            </a:r>
            <a:r>
              <a:rPr lang="es-ES_tradnl" sz="2000" i="1" dirty="0">
                <a:solidFill>
                  <a:schemeClr val="accent2">
                    <a:lumMod val="60000"/>
                    <a:lumOff val="40000"/>
                  </a:schemeClr>
                </a:solidFill>
              </a:rPr>
              <a:t>, </a:t>
            </a:r>
            <a:r>
              <a:rPr lang="es-ES_tradnl" sz="2000" i="1" dirty="0" err="1">
                <a:solidFill>
                  <a:schemeClr val="accent2">
                    <a:lumMod val="60000"/>
                    <a:lumOff val="40000"/>
                  </a:schemeClr>
                </a:solidFill>
              </a:rPr>
              <a:t>product_id</a:t>
            </a:r>
            <a:r>
              <a:rPr lang="es-ES_tradnl" sz="2000" i="1" dirty="0">
                <a:solidFill>
                  <a:schemeClr val="accent2">
                    <a:lumMod val="60000"/>
                    <a:lumOff val="40000"/>
                  </a:schemeClr>
                </a:solidFill>
              </a:rPr>
              <a:t>, </a:t>
            </a:r>
            <a:r>
              <a:rPr lang="es-ES_tradnl" sz="2000" i="1" dirty="0" err="1">
                <a:solidFill>
                  <a:schemeClr val="accent2">
                    <a:lumMod val="60000"/>
                    <a:lumOff val="40000"/>
                  </a:schemeClr>
                </a:solidFill>
              </a:rPr>
              <a:t>etc</a:t>
            </a:r>
            <a:r>
              <a:rPr lang="es-ES_tradnl" sz="2000" dirty="0"/>
              <a:t>, que sea un </a:t>
            </a:r>
            <a:r>
              <a:rPr lang="es-ES_tradnl" sz="2000" b="1" dirty="0">
                <a:solidFill>
                  <a:schemeClr val="accent2">
                    <a:lumMod val="60000"/>
                    <a:lumOff val="40000"/>
                  </a:schemeClr>
                </a:solidFill>
              </a:rPr>
              <a:t>id</a:t>
            </a:r>
            <a:r>
              <a:rPr lang="es-ES_tradnl" sz="2000" dirty="0"/>
              <a:t> que asocie a esa entrada en particular. El cual cuando volvamos a recuperar los valores, el sistema consulte usando ese </a:t>
            </a:r>
            <a:r>
              <a:rPr lang="es-ES_tradnl" sz="2000" b="1" dirty="0">
                <a:solidFill>
                  <a:schemeClr val="accent2">
                    <a:lumMod val="60000"/>
                    <a:lumOff val="40000"/>
                  </a:schemeClr>
                </a:solidFill>
              </a:rPr>
              <a:t>id</a:t>
            </a:r>
            <a:r>
              <a:rPr lang="es-ES_tradnl" sz="2000" dirty="0"/>
              <a:t>, permitiéndonos inclusive, que la predicción de nuestro modelo para ese </a:t>
            </a:r>
            <a:r>
              <a:rPr lang="es-ES_tradnl" sz="2000" b="1" dirty="0">
                <a:solidFill>
                  <a:schemeClr val="accent2">
                    <a:lumMod val="60000"/>
                    <a:lumOff val="40000"/>
                  </a:schemeClr>
                </a:solidFill>
              </a:rPr>
              <a:t>id</a:t>
            </a:r>
            <a:r>
              <a:rPr lang="es-ES_tradnl" sz="2000" dirty="0"/>
              <a:t> cambie a medida que cambia información de la </a:t>
            </a:r>
            <a:r>
              <a:rPr lang="es-ES_tradnl" sz="2000" b="1" dirty="0">
                <a:solidFill>
                  <a:schemeClr val="accent6">
                    <a:lumMod val="60000"/>
                    <a:lumOff val="40000"/>
                  </a:schemeClr>
                </a:solidFill>
              </a:rPr>
              <a:t>entidad</a:t>
            </a:r>
            <a:r>
              <a:rPr lang="es-ES_tradnl" sz="2000" dirty="0"/>
              <a:t> que este asociado ese </a:t>
            </a:r>
            <a:r>
              <a:rPr lang="es-ES_tradnl" sz="2000" b="1" dirty="0">
                <a:solidFill>
                  <a:schemeClr val="accent2">
                    <a:lumMod val="60000"/>
                    <a:lumOff val="40000"/>
                  </a:schemeClr>
                </a:solidFill>
              </a:rPr>
              <a:t>id</a:t>
            </a:r>
            <a:r>
              <a:rPr lang="es-ES_tradnl" sz="2000" dirty="0"/>
              <a:t>.</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p:spTree>
    <p:extLst>
      <p:ext uri="{BB962C8B-B14F-4D97-AF65-F5344CB8AC3E}">
        <p14:creationId xmlns:p14="http://schemas.microsoft.com/office/powerpoint/2010/main" val="39560843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725350"/>
          </a:xfrm>
        </p:spPr>
        <p:txBody>
          <a:bodyPr>
            <a:normAutofit fontScale="85000" lnSpcReduction="10000"/>
          </a:bodyPr>
          <a:lstStyle/>
          <a:p>
            <a:pPr marL="0" indent="0">
              <a:buNone/>
            </a:pPr>
            <a:r>
              <a:rPr lang="es-ES_tradnl" sz="2000" dirty="0"/>
              <a:t>En el notebook </a:t>
            </a:r>
            <a:r>
              <a:rPr lang="es-ES_tradnl" sz="2000" b="1" dirty="0" err="1">
                <a:solidFill>
                  <a:schemeClr val="accent3"/>
                </a:solidFill>
              </a:rPr>
              <a:t>redis_out.iypnb</a:t>
            </a:r>
            <a:r>
              <a:rPr lang="es-ES_tradnl" sz="2000" b="1" dirty="0">
                <a:solidFill>
                  <a:schemeClr val="accent3"/>
                </a:solidFill>
              </a:rPr>
              <a:t>,</a:t>
            </a:r>
            <a:r>
              <a:rPr lang="es-ES_tradnl" sz="2000" dirty="0"/>
              <a:t> se dejó a modo de ejemplo como se consume las predicciones en lotes.</a:t>
            </a:r>
          </a:p>
          <a:p>
            <a:pPr marL="0" indent="0">
              <a:buNone/>
            </a:pPr>
            <a:r>
              <a:rPr lang="es-ES_tradnl" sz="2000" dirty="0"/>
              <a:t>En este, nos conectamos con Redis, y le pasamos valores aplicando la misma técnica de </a:t>
            </a:r>
            <a:r>
              <a:rPr lang="es-ES_tradnl" sz="2000" dirty="0" err="1"/>
              <a:t>hasheo</a:t>
            </a:r>
            <a:r>
              <a:rPr lang="es-ES_tradnl" sz="2000" dirty="0"/>
              <a:t> que acabamos de decir. Redis nos devuelve las salidas que el modelo ya predijo.</a:t>
            </a:r>
          </a:p>
          <a:p>
            <a:pPr marL="0" indent="0">
              <a:buNone/>
            </a:pPr>
            <a:r>
              <a:rPr lang="es-ES_tradnl" sz="2000" dirty="0"/>
              <a:t>¿Qué pasa si Redis no tiene el valor para una salida en particular?</a:t>
            </a:r>
          </a:p>
          <a:p>
            <a:pPr marL="0" indent="0">
              <a:buNone/>
            </a:pPr>
            <a:r>
              <a:rPr lang="es-ES_tradnl" sz="2000" dirty="0"/>
              <a:t>Para el caso que se implementó, lo que hacemos es por defecto definirle que, ante un valor desconocido, se devuelva que es ‘</a:t>
            </a:r>
            <a:r>
              <a:rPr lang="es-ES_tradnl" sz="2000" dirty="0" err="1"/>
              <a:t>setosa</a:t>
            </a:r>
            <a:r>
              <a:rPr lang="es-ES_tradnl" sz="2000" dirty="0"/>
              <a:t>’.</a:t>
            </a:r>
          </a:p>
          <a:p>
            <a:pPr marL="0" indent="0">
              <a:buNone/>
            </a:pPr>
            <a:r>
              <a:rPr lang="es-ES_tradnl" sz="2000" dirty="0"/>
              <a:t>Pero, se pueden hacer múltiples cosas antes ese caso, entre ellos podemos mencionar:</a:t>
            </a:r>
          </a:p>
          <a:p>
            <a:r>
              <a:rPr lang="es-ES_tradnl" sz="2000" dirty="0"/>
              <a:t>Podríamos tener un servicio on-line de nuestro modelo funcionando (o inclusive apagado y levantarlo para esos casos i.e. AWS Lambda), y si Redis no tiene la entrada, pasamos esa entrada al modelo. Con esta salida…</a:t>
            </a:r>
          </a:p>
          <a:p>
            <a:pPr lvl="1"/>
            <a:r>
              <a:rPr lang="es-ES_tradnl" sz="1900" dirty="0"/>
              <a:t>Se la presentamos al usuario</a:t>
            </a:r>
          </a:p>
          <a:p>
            <a:pPr lvl="1"/>
            <a:r>
              <a:rPr lang="es-ES_tradnl" sz="1900" dirty="0"/>
              <a:t>La </a:t>
            </a:r>
            <a:r>
              <a:rPr lang="es-ES_tradnl" sz="1900" dirty="0" err="1"/>
              <a:t>ingestamos</a:t>
            </a:r>
            <a:r>
              <a:rPr lang="es-ES_tradnl" sz="1900" dirty="0"/>
              <a:t> en Redis para que nuevas consultas, ya tenga la respuesta (funcionamiento como cache).</a:t>
            </a:r>
          </a:p>
          <a:p>
            <a:r>
              <a:rPr lang="es-ES_tradnl" sz="2000" dirty="0"/>
              <a:t>Si no tenemos el servicio on-line, dar una salida de alguna forma (i.e. vecinos cercanos) o indicar la falta. Además, se guarda esta entrada para que sea procesada en siguientes ejecuciones de la predicción en lote.</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p:spTree>
    <p:extLst>
      <p:ext uri="{BB962C8B-B14F-4D97-AF65-F5344CB8AC3E}">
        <p14:creationId xmlns:p14="http://schemas.microsoft.com/office/powerpoint/2010/main" val="311066790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725350"/>
          </a:xfrm>
        </p:spPr>
        <p:txBody>
          <a:bodyPr>
            <a:normAutofit/>
          </a:bodyPr>
          <a:lstStyle/>
          <a:p>
            <a:pPr marL="0" indent="0">
              <a:buNone/>
            </a:pPr>
            <a:r>
              <a:rPr lang="es-ES_tradnl" sz="2000" i="1" dirty="0"/>
              <a:t>Intentemos recrear el ejemplo mediante un Hand-</a:t>
            </a:r>
            <a:r>
              <a:rPr lang="es-ES_tradnl" sz="2000" i="1" dirty="0" err="1"/>
              <a:t>on</a:t>
            </a:r>
            <a:r>
              <a:rPr lang="es-ES_tradnl" sz="2000" i="1" dirty="0"/>
              <a:t>…</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p:spTree>
    <p:extLst>
      <p:ext uri="{BB962C8B-B14F-4D97-AF65-F5344CB8AC3E}">
        <p14:creationId xmlns:p14="http://schemas.microsoft.com/office/powerpoint/2010/main" val="32640616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fontScale="92500"/>
          </a:bodyPr>
          <a:lstStyle/>
          <a:p>
            <a:pPr marL="0" indent="0">
              <a:buNone/>
            </a:pPr>
            <a:r>
              <a:rPr lang="es-ES_tradnl" sz="2400" dirty="0"/>
              <a:t>Si lo sincronizadores se encargan del cuándo, los orquestadores se encargan del dónde. </a:t>
            </a:r>
          </a:p>
          <a:p>
            <a:pPr marL="0" indent="0">
              <a:buNone/>
            </a:pPr>
            <a:r>
              <a:rPr lang="es-ES_tradnl" sz="2400" dirty="0"/>
              <a:t>Los orquestadores se ocupan de abstracciones de infraestructura como máquinas, instancias, clústeres, agrupaciones de nivel de servicio, replicación, etc. Si el orquestador nota que hay más trabajos que la cantidad de instancias disponibles, puede aumentar la cantidad de instancias. </a:t>
            </a:r>
          </a:p>
          <a:p>
            <a:pPr marL="0" indent="0">
              <a:buNone/>
            </a:pPr>
            <a:r>
              <a:rPr lang="es-ES_tradnl" sz="2400" i="1" dirty="0"/>
              <a:t>Sincronizadores</a:t>
            </a:r>
            <a:r>
              <a:rPr lang="es-ES_tradnl" sz="2400" dirty="0"/>
              <a:t> se usan para trabajos periódicos, mientras que los </a:t>
            </a:r>
            <a:r>
              <a:rPr lang="es-ES_tradnl" sz="2400" i="1" dirty="0" err="1"/>
              <a:t>orquestradores</a:t>
            </a:r>
            <a:r>
              <a:rPr lang="es-ES_tradnl" sz="2400" dirty="0"/>
              <a:t> se usan para servicio que tienen un servidor corriendo durante largo tiempo y que responde a solicitudes.</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Tree>
    <p:extLst>
      <p:ext uri="{BB962C8B-B14F-4D97-AF65-F5344CB8AC3E}">
        <p14:creationId xmlns:p14="http://schemas.microsoft.com/office/powerpoint/2010/main" val="891890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470886"/>
            <a:ext cx="11274611" cy="2460180"/>
          </a:xfrm>
        </p:spPr>
        <p:txBody>
          <a:bodyPr>
            <a:normAutofit fontScale="92500" lnSpcReduction="20000"/>
          </a:bodyPr>
          <a:lstStyle/>
          <a:p>
            <a:pPr marL="0" indent="0">
              <a:buNone/>
            </a:pPr>
            <a:r>
              <a:rPr lang="es-ES_tradnl" sz="2400" i="1" dirty="0"/>
              <a:t>En su forma más simple, las herramientas de gestión de flujos de trabajo gestionan los flujos de trabajo </a:t>
            </a:r>
            <a:r>
              <a:rPr lang="es-ES_tradnl" sz="2400" dirty="0"/>
              <a:t>🙃</a:t>
            </a:r>
          </a:p>
          <a:p>
            <a:pPr marL="0" indent="0">
              <a:buNone/>
            </a:pPr>
            <a:r>
              <a:rPr lang="es-ES_tradnl" sz="2400" dirty="0"/>
              <a:t>Casi todas las herramientas de gestión del flujo de trabajo vienen con </a:t>
            </a:r>
            <a:r>
              <a:rPr lang="es-ES_tradnl" sz="2400" dirty="0">
                <a:solidFill>
                  <a:schemeClr val="accent6"/>
                </a:solidFill>
              </a:rPr>
              <a:t>sincronizadores</a:t>
            </a:r>
            <a:r>
              <a:rPr lang="es-ES_tradnl" sz="2400" dirty="0"/>
              <a:t>, por lo que se consideran </a:t>
            </a:r>
            <a:r>
              <a:rPr lang="es-ES_tradnl" sz="2400" dirty="0">
                <a:solidFill>
                  <a:schemeClr val="accent6"/>
                </a:solidFill>
              </a:rPr>
              <a:t>sincronizadores</a:t>
            </a:r>
            <a:r>
              <a:rPr lang="es-ES_tradnl" sz="2400" dirty="0"/>
              <a:t> que, en lugar de centrarse en trabajos individuales, se centran en el flujo de trabajo en su conjunto.</a:t>
            </a:r>
          </a:p>
          <a:p>
            <a:pPr marL="0" indent="0">
              <a:buNone/>
            </a:pPr>
            <a:r>
              <a:rPr lang="es-ES_tradnl" sz="2400" dirty="0"/>
              <a:t>Una vez que se define un flujo de trabajo, el </a:t>
            </a:r>
            <a:r>
              <a:rPr lang="es-ES_tradnl" sz="2400" dirty="0">
                <a:solidFill>
                  <a:schemeClr val="accent6"/>
                </a:solidFill>
              </a:rPr>
              <a:t>sincronizadores</a:t>
            </a:r>
            <a:r>
              <a:rPr lang="es-ES_tradnl" sz="2400" dirty="0"/>
              <a:t> subyacente generalmente trabaja con un </a:t>
            </a:r>
            <a:r>
              <a:rPr lang="es-ES_tradnl" sz="2400" dirty="0" err="1">
                <a:solidFill>
                  <a:schemeClr val="accent5"/>
                </a:solidFill>
              </a:rPr>
              <a:t>oquestadores</a:t>
            </a:r>
            <a:r>
              <a:rPr lang="es-ES_tradnl" sz="2400" dirty="0"/>
              <a:t> para asignar recursos para ejecutar el flujo de trabajo.</a:t>
            </a:r>
          </a:p>
        </p:txBody>
      </p:sp>
      <p:pic>
        <p:nvPicPr>
          <p:cNvPr id="8" name="Graphic 7" descr="Scientist female with solid fill">
            <a:extLst>
              <a:ext uri="{FF2B5EF4-FFF2-40B4-BE49-F238E27FC236}">
                <a16:creationId xmlns:a16="http://schemas.microsoft.com/office/drawing/2014/main" id="{FCF43976-A072-CCB4-9C67-FB9B6A0420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0482" y="4080530"/>
            <a:ext cx="1386555" cy="1386555"/>
          </a:xfrm>
          <a:prstGeom prst="rect">
            <a:avLst/>
          </a:prstGeom>
        </p:spPr>
      </p:pic>
      <p:sp>
        <p:nvSpPr>
          <p:cNvPr id="10" name="Rectangle 9">
            <a:extLst>
              <a:ext uri="{FF2B5EF4-FFF2-40B4-BE49-F238E27FC236}">
                <a16:creationId xmlns:a16="http://schemas.microsoft.com/office/drawing/2014/main" id="{9C8C9D01-5514-78F3-02E3-28F6C2633FA3}"/>
              </a:ext>
            </a:extLst>
          </p:cNvPr>
          <p:cNvSpPr/>
          <p:nvPr/>
        </p:nvSpPr>
        <p:spPr>
          <a:xfrm>
            <a:off x="2820112"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Definición</a:t>
            </a:r>
          </a:p>
        </p:txBody>
      </p:sp>
      <p:grpSp>
        <p:nvGrpSpPr>
          <p:cNvPr id="21" name="Group 20">
            <a:extLst>
              <a:ext uri="{FF2B5EF4-FFF2-40B4-BE49-F238E27FC236}">
                <a16:creationId xmlns:a16="http://schemas.microsoft.com/office/drawing/2014/main" id="{3142566C-F8A5-D3DA-FB0E-F2155F047DB6}"/>
              </a:ext>
            </a:extLst>
          </p:cNvPr>
          <p:cNvGrpSpPr/>
          <p:nvPr/>
        </p:nvGrpSpPr>
        <p:grpSpPr>
          <a:xfrm>
            <a:off x="5892682" y="4072197"/>
            <a:ext cx="2048853" cy="767442"/>
            <a:chOff x="6073213" y="4044756"/>
            <a:chExt cx="2048853" cy="767442"/>
          </a:xfrm>
        </p:grpSpPr>
        <p:sp>
          <p:nvSpPr>
            <p:cNvPr id="11" name="Rectangle 10">
              <a:extLst>
                <a:ext uri="{FF2B5EF4-FFF2-40B4-BE49-F238E27FC236}">
                  <a16:creationId xmlns:a16="http://schemas.microsoft.com/office/drawing/2014/main" id="{999620D4-E260-D6BF-6237-EB43EEDE6917}"/>
                </a:ext>
              </a:extLst>
            </p:cNvPr>
            <p:cNvSpPr/>
            <p:nvPr/>
          </p:nvSpPr>
          <p:spPr>
            <a:xfrm>
              <a:off x="6073213" y="4044756"/>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2" name="Rectangle 11">
              <a:extLst>
                <a:ext uri="{FF2B5EF4-FFF2-40B4-BE49-F238E27FC236}">
                  <a16:creationId xmlns:a16="http://schemas.microsoft.com/office/drawing/2014/main" id="{9A5412E5-DA88-503C-39CB-0C1FCED4A05D}"/>
                </a:ext>
              </a:extLst>
            </p:cNvPr>
            <p:cNvSpPr/>
            <p:nvPr/>
          </p:nvSpPr>
          <p:spPr>
            <a:xfrm>
              <a:off x="6118078" y="413799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3" name="Rectangle 12">
              <a:extLst>
                <a:ext uri="{FF2B5EF4-FFF2-40B4-BE49-F238E27FC236}">
                  <a16:creationId xmlns:a16="http://schemas.microsoft.com/office/drawing/2014/main" id="{2FA9BF9A-B054-A498-8D97-D1E6DE77604A}"/>
                </a:ext>
              </a:extLst>
            </p:cNvPr>
            <p:cNvSpPr/>
            <p:nvPr/>
          </p:nvSpPr>
          <p:spPr>
            <a:xfrm>
              <a:off x="6162943" y="425168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4" name="Rectangle 13">
              <a:extLst>
                <a:ext uri="{FF2B5EF4-FFF2-40B4-BE49-F238E27FC236}">
                  <a16:creationId xmlns:a16="http://schemas.microsoft.com/office/drawing/2014/main" id="{45A88EE7-A23D-C24C-099E-2901D5D4B15F}"/>
                </a:ext>
              </a:extLst>
            </p:cNvPr>
            <p:cNvSpPr/>
            <p:nvPr/>
          </p:nvSpPr>
          <p:spPr>
            <a:xfrm>
              <a:off x="6207808" y="4376363"/>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grpSp>
      <p:sp>
        <p:nvSpPr>
          <p:cNvPr id="15" name="Rectangle 14">
            <a:extLst>
              <a:ext uri="{FF2B5EF4-FFF2-40B4-BE49-F238E27FC236}">
                <a16:creationId xmlns:a16="http://schemas.microsoft.com/office/drawing/2014/main" id="{167FA81E-15A7-C986-EB57-3C161C8CC149}"/>
              </a:ext>
            </a:extLst>
          </p:cNvPr>
          <p:cNvSpPr/>
          <p:nvPr/>
        </p:nvSpPr>
        <p:spPr>
          <a:xfrm>
            <a:off x="9189577"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Sincronizador</a:t>
            </a:r>
          </a:p>
        </p:txBody>
      </p:sp>
      <p:sp>
        <p:nvSpPr>
          <p:cNvPr id="16" name="Rectangle 15">
            <a:extLst>
              <a:ext uri="{FF2B5EF4-FFF2-40B4-BE49-F238E27FC236}">
                <a16:creationId xmlns:a16="http://schemas.microsoft.com/office/drawing/2014/main" id="{E1F19DAE-5799-7224-0A71-0ED638C2C4DF}"/>
              </a:ext>
            </a:extLst>
          </p:cNvPr>
          <p:cNvSpPr/>
          <p:nvPr/>
        </p:nvSpPr>
        <p:spPr>
          <a:xfrm>
            <a:off x="9189577" y="4977316"/>
            <a:ext cx="1914258" cy="43583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Oquestadores</a:t>
            </a:r>
            <a:endParaRPr lang="es-ES_tradnl" dirty="0"/>
          </a:p>
        </p:txBody>
      </p:sp>
      <p:grpSp>
        <p:nvGrpSpPr>
          <p:cNvPr id="22" name="Group 21">
            <a:extLst>
              <a:ext uri="{FF2B5EF4-FFF2-40B4-BE49-F238E27FC236}">
                <a16:creationId xmlns:a16="http://schemas.microsoft.com/office/drawing/2014/main" id="{36137B4F-F6C0-6D03-C3D6-CE69231F0AEB}"/>
              </a:ext>
            </a:extLst>
          </p:cNvPr>
          <p:cNvGrpSpPr/>
          <p:nvPr/>
        </p:nvGrpSpPr>
        <p:grpSpPr>
          <a:xfrm>
            <a:off x="2820112" y="4814187"/>
            <a:ext cx="2061672" cy="747007"/>
            <a:chOff x="3247402" y="5010740"/>
            <a:chExt cx="2061672" cy="747007"/>
          </a:xfrm>
        </p:grpSpPr>
        <p:sp>
          <p:nvSpPr>
            <p:cNvPr id="17" name="Rectangle 16">
              <a:extLst>
                <a:ext uri="{FF2B5EF4-FFF2-40B4-BE49-F238E27FC236}">
                  <a16:creationId xmlns:a16="http://schemas.microsoft.com/office/drawing/2014/main" id="{4E353508-0584-7313-AB3D-EF46A005F673}"/>
                </a:ext>
              </a:extLst>
            </p:cNvPr>
            <p:cNvSpPr/>
            <p:nvPr/>
          </p:nvSpPr>
          <p:spPr>
            <a:xfrm>
              <a:off x="3247402" y="5010740"/>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8" name="Rectangle 17">
              <a:extLst>
                <a:ext uri="{FF2B5EF4-FFF2-40B4-BE49-F238E27FC236}">
                  <a16:creationId xmlns:a16="http://schemas.microsoft.com/office/drawing/2014/main" id="{58D3EAFD-4F28-CAB2-E19B-C42898E21DFB}"/>
                </a:ext>
              </a:extLst>
            </p:cNvPr>
            <p:cNvSpPr/>
            <p:nvPr/>
          </p:nvSpPr>
          <p:spPr>
            <a:xfrm>
              <a:off x="3292267" y="5121755"/>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19" name="Rectangle 18">
              <a:extLst>
                <a:ext uri="{FF2B5EF4-FFF2-40B4-BE49-F238E27FC236}">
                  <a16:creationId xmlns:a16="http://schemas.microsoft.com/office/drawing/2014/main" id="{5A1273BA-3029-A0EA-7A77-14C7F619CD28}"/>
                </a:ext>
              </a:extLst>
            </p:cNvPr>
            <p:cNvSpPr/>
            <p:nvPr/>
          </p:nvSpPr>
          <p:spPr>
            <a:xfrm>
              <a:off x="3337132" y="5222364"/>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20" name="Rectangle 19">
              <a:extLst>
                <a:ext uri="{FF2B5EF4-FFF2-40B4-BE49-F238E27FC236}">
                  <a16:creationId xmlns:a16="http://schemas.microsoft.com/office/drawing/2014/main" id="{4D78BA68-55ED-C456-F497-C350EF7F4105}"/>
                </a:ext>
              </a:extLst>
            </p:cNvPr>
            <p:cNvSpPr/>
            <p:nvPr/>
          </p:nvSpPr>
          <p:spPr>
            <a:xfrm>
              <a:off x="3394816" y="5321912"/>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grpSp>
      <p:cxnSp>
        <p:nvCxnSpPr>
          <p:cNvPr id="24" name="Straight Arrow Connector 23">
            <a:extLst>
              <a:ext uri="{FF2B5EF4-FFF2-40B4-BE49-F238E27FC236}">
                <a16:creationId xmlns:a16="http://schemas.microsoft.com/office/drawing/2014/main" id="{FB1003BA-3C1F-4A9F-92BC-C50D04633BCF}"/>
              </a:ext>
            </a:extLst>
          </p:cNvPr>
          <p:cNvCxnSpPr>
            <a:stCxn id="10" idx="3"/>
            <a:endCxn id="11" idx="1"/>
          </p:cNvCxnSpPr>
          <p:nvPr/>
        </p:nvCxnSpPr>
        <p:spPr>
          <a:xfrm>
            <a:off x="4734370" y="4284039"/>
            <a:ext cx="1158312" cy="60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64290933-2CCF-5712-0EFA-C43525A24F88}"/>
              </a:ext>
            </a:extLst>
          </p:cNvPr>
          <p:cNvCxnSpPr>
            <a:cxnSpLocks/>
            <a:endCxn id="15" idx="1"/>
          </p:cNvCxnSpPr>
          <p:nvPr/>
        </p:nvCxnSpPr>
        <p:spPr>
          <a:xfrm>
            <a:off x="7919102" y="4279129"/>
            <a:ext cx="1270475" cy="49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E3449F9-46A3-BBA1-6530-148BDC3BFE05}"/>
              </a:ext>
            </a:extLst>
          </p:cNvPr>
          <p:cNvCxnSpPr>
            <a:cxnSpLocks/>
            <a:stCxn id="15" idx="2"/>
            <a:endCxn id="16" idx="0"/>
          </p:cNvCxnSpPr>
          <p:nvPr/>
        </p:nvCxnSpPr>
        <p:spPr>
          <a:xfrm>
            <a:off x="10146706" y="4501956"/>
            <a:ext cx="0" cy="4753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C7C3ABA-4F2F-C286-E0C8-D632F1FEA535}"/>
              </a:ext>
            </a:extLst>
          </p:cNvPr>
          <p:cNvSpPr/>
          <p:nvPr/>
        </p:nvSpPr>
        <p:spPr>
          <a:xfrm>
            <a:off x="6187866" y="5012549"/>
            <a:ext cx="1600912" cy="9927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Ejecutar tareas</a:t>
            </a:r>
          </a:p>
        </p:txBody>
      </p:sp>
      <p:cxnSp>
        <p:nvCxnSpPr>
          <p:cNvPr id="39" name="Elbow Connector 38">
            <a:extLst>
              <a:ext uri="{FF2B5EF4-FFF2-40B4-BE49-F238E27FC236}">
                <a16:creationId xmlns:a16="http://schemas.microsoft.com/office/drawing/2014/main" id="{4E28C74C-44EE-C04A-3001-B17F54250EF2}"/>
              </a:ext>
            </a:extLst>
          </p:cNvPr>
          <p:cNvCxnSpPr>
            <a:stCxn id="16" idx="1"/>
            <a:endCxn id="37" idx="6"/>
          </p:cNvCxnSpPr>
          <p:nvPr/>
        </p:nvCxnSpPr>
        <p:spPr>
          <a:xfrm rot="10800000" flipV="1">
            <a:off x="7788779" y="5195234"/>
            <a:ext cx="1400799" cy="313696"/>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746DC884-5233-5211-4F65-D601A65FF4F5}"/>
              </a:ext>
            </a:extLst>
          </p:cNvPr>
          <p:cNvCxnSpPr>
            <a:cxnSpLocks/>
            <a:stCxn id="37" idx="2"/>
            <a:endCxn id="20" idx="3"/>
          </p:cNvCxnSpPr>
          <p:nvPr/>
        </p:nvCxnSpPr>
        <p:spPr>
          <a:xfrm rot="10800000">
            <a:off x="4881784" y="5343278"/>
            <a:ext cx="1306082" cy="165653"/>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4" name="Graphic 43" descr="Processor outline">
            <a:extLst>
              <a:ext uri="{FF2B5EF4-FFF2-40B4-BE49-F238E27FC236}">
                <a16:creationId xmlns:a16="http://schemas.microsoft.com/office/drawing/2014/main" id="{7FC12097-4704-436F-6D7A-4E4D56B689E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33816" y="5461174"/>
            <a:ext cx="632102" cy="632102"/>
          </a:xfrm>
          <a:prstGeom prst="rect">
            <a:avLst/>
          </a:prstGeom>
        </p:spPr>
      </p:pic>
      <p:pic>
        <p:nvPicPr>
          <p:cNvPr id="45" name="Graphic 44" descr="Processor outline">
            <a:extLst>
              <a:ext uri="{FF2B5EF4-FFF2-40B4-BE49-F238E27FC236}">
                <a16:creationId xmlns:a16="http://schemas.microsoft.com/office/drawing/2014/main" id="{CA23CF27-727B-98A2-D276-604F9FCCB3C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83669" y="5470079"/>
            <a:ext cx="632102" cy="632102"/>
          </a:xfrm>
          <a:prstGeom prst="rect">
            <a:avLst/>
          </a:prstGeom>
        </p:spPr>
      </p:pic>
      <p:pic>
        <p:nvPicPr>
          <p:cNvPr id="46" name="Graphic 45" descr="Processor outline">
            <a:extLst>
              <a:ext uri="{FF2B5EF4-FFF2-40B4-BE49-F238E27FC236}">
                <a16:creationId xmlns:a16="http://schemas.microsoft.com/office/drawing/2014/main" id="{B8A7E9BE-6B43-12CC-2F27-4ABD66EBC3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146285" y="5470079"/>
            <a:ext cx="632102" cy="632102"/>
          </a:xfrm>
          <a:prstGeom prst="rect">
            <a:avLst/>
          </a:prstGeom>
        </p:spPr>
      </p:pic>
      <p:pic>
        <p:nvPicPr>
          <p:cNvPr id="47" name="Graphic 46" descr="Processor outline">
            <a:extLst>
              <a:ext uri="{FF2B5EF4-FFF2-40B4-BE49-F238E27FC236}">
                <a16:creationId xmlns:a16="http://schemas.microsoft.com/office/drawing/2014/main" id="{E02393CE-9AA9-2EA7-2A0E-A3ED6EC5FC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96432" y="5461646"/>
            <a:ext cx="632102" cy="632102"/>
          </a:xfrm>
          <a:prstGeom prst="rect">
            <a:avLst/>
          </a:prstGeom>
        </p:spPr>
      </p:pic>
      <p:sp>
        <p:nvSpPr>
          <p:cNvPr id="48" name="TextBox 47">
            <a:extLst>
              <a:ext uri="{FF2B5EF4-FFF2-40B4-BE49-F238E27FC236}">
                <a16:creationId xmlns:a16="http://schemas.microsoft.com/office/drawing/2014/main" id="{80DFAD3D-0694-97F3-95AC-386FBDE08A55}"/>
              </a:ext>
            </a:extLst>
          </p:cNvPr>
          <p:cNvSpPr txBox="1"/>
          <p:nvPr/>
        </p:nvSpPr>
        <p:spPr>
          <a:xfrm>
            <a:off x="9659822" y="5990356"/>
            <a:ext cx="1212191" cy="369332"/>
          </a:xfrm>
          <a:prstGeom prst="rect">
            <a:avLst/>
          </a:prstGeom>
          <a:noFill/>
        </p:spPr>
        <p:txBody>
          <a:bodyPr wrap="none" rtlCol="0">
            <a:spAutoFit/>
          </a:bodyPr>
          <a:lstStyle/>
          <a:p>
            <a:r>
              <a:rPr lang="es-ES_tradnl" dirty="0"/>
              <a:t>Instancias</a:t>
            </a:r>
          </a:p>
        </p:txBody>
      </p:sp>
    </p:spTree>
    <p:extLst>
      <p:ext uri="{BB962C8B-B14F-4D97-AF65-F5344CB8AC3E}">
        <p14:creationId xmlns:p14="http://schemas.microsoft.com/office/powerpoint/2010/main" val="392498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a:bodyPr>
          <a:lstStyle/>
          <a:p>
            <a:pPr marL="0" indent="0">
              <a:buNone/>
            </a:pPr>
            <a:r>
              <a:rPr lang="es-ES_tradnl" sz="2400" dirty="0" err="1"/>
              <a:t>Airflow</a:t>
            </a:r>
            <a:r>
              <a:rPr lang="es-ES_tradnl" sz="2400" dirty="0"/>
              <a:t> es una plataforma open-</a:t>
            </a:r>
            <a:r>
              <a:rPr lang="es-ES_tradnl" sz="2400" dirty="0" err="1"/>
              <a:t>source</a:t>
            </a:r>
            <a:r>
              <a:rPr lang="es-ES_tradnl" sz="2400" dirty="0"/>
              <a:t> que nos permite programar nuestros propios pipelines, definir un periodo de ejecución y monitorearlos.</a:t>
            </a:r>
          </a:p>
          <a:p>
            <a:pPr marL="0" indent="0">
              <a:buNone/>
            </a:pPr>
            <a:r>
              <a:rPr lang="es-ES_tradnl" sz="2400" dirty="0"/>
              <a:t>Dentro de los beneficios de utilizar </a:t>
            </a:r>
            <a:r>
              <a:rPr lang="es-ES_tradnl" sz="2400" dirty="0" err="1"/>
              <a:t>Airflow</a:t>
            </a:r>
            <a:r>
              <a:rPr lang="es-ES_tradnl" sz="2400" dirty="0"/>
              <a:t> podemos mencionar:</a:t>
            </a:r>
          </a:p>
          <a:p>
            <a:r>
              <a:rPr lang="es-ES_tradnl" sz="2400" dirty="0"/>
              <a:t>Para programar los pipelines se utiliza Python.</a:t>
            </a:r>
          </a:p>
          <a:p>
            <a:r>
              <a:rPr lang="es-ES_tradnl" sz="2400" dirty="0"/>
              <a:t>Es muy escalable, podemos ejecutar tantas tareas como queramos (lo que permita nuestro poder de cómputo).</a:t>
            </a:r>
          </a:p>
          <a:p>
            <a:r>
              <a:rPr lang="es-ES_tradnl" sz="2400" dirty="0"/>
              <a:t>Brinda una interfaz de usuario muy amigable.</a:t>
            </a:r>
          </a:p>
          <a:p>
            <a:r>
              <a:rPr lang="es-ES_tradnl" sz="2400" dirty="0"/>
              <a:t>Se pueden incorporar </a:t>
            </a:r>
            <a:r>
              <a:rPr lang="es-ES_tradnl" sz="2400" dirty="0" err="1"/>
              <a:t>plug-ins</a:t>
            </a:r>
            <a:r>
              <a:rPr lang="es-ES_tradnl" sz="2400" dirty="0"/>
              <a:t> creados por el usuario de manera muy sencilla.</a:t>
            </a:r>
          </a:p>
        </p:txBody>
      </p:sp>
    </p:spTree>
    <p:extLst>
      <p:ext uri="{BB962C8B-B14F-4D97-AF65-F5344CB8AC3E}">
        <p14:creationId xmlns:p14="http://schemas.microsoft.com/office/powerpoint/2010/main" val="4190286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Despliegue de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8</a:t>
            </a:fld>
            <a:endParaRPr lang="en-US" sz="1400" dirty="0">
              <a:solidFill>
                <a:srgbClr val="FFFFFF">
                  <a:alpha val="60000"/>
                </a:srgbClr>
              </a:solidFill>
            </a:endParaRP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50A34-9E92-7D7E-3758-FF03429A5848}"/>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89F664AA-B3D0-49CB-3D8A-36CB9E2B52EA}"/>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2" name="Title 1">
            <a:extLst>
              <a:ext uri="{FF2B5EF4-FFF2-40B4-BE49-F238E27FC236}">
                <a16:creationId xmlns:a16="http://schemas.microsoft.com/office/drawing/2014/main" id="{FF037460-915A-00DE-23A3-E2158E3A27AA}"/>
              </a:ext>
            </a:extLst>
          </p:cNvPr>
          <p:cNvSpPr>
            <a:spLocks noGrp="1"/>
          </p:cNvSpPr>
          <p:nvPr>
            <p:ph type="title"/>
          </p:nvPr>
        </p:nvSpPr>
        <p:spPr/>
        <p:txBody>
          <a:bodyPr>
            <a:normAutofit fontScale="90000"/>
          </a:bodyPr>
          <a:lstStyle/>
          <a:p>
            <a:r>
              <a:rPr lang="es-ES_tradnl" dirty="0"/>
              <a:t>Ciclo de vida de un proyecto de Aprendizaje Automático</a:t>
            </a:r>
          </a:p>
        </p:txBody>
      </p:sp>
      <p:sp>
        <p:nvSpPr>
          <p:cNvPr id="5" name="Footer Placeholder 4">
            <a:extLst>
              <a:ext uri="{FF2B5EF4-FFF2-40B4-BE49-F238E27FC236}">
                <a16:creationId xmlns:a16="http://schemas.microsoft.com/office/drawing/2014/main" id="{4109664C-737C-D0A9-3959-C0CF3A09E3A9}"/>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A4AAA3A-36B8-F390-D0CF-E813D60696EA}"/>
              </a:ext>
            </a:extLst>
          </p:cNvPr>
          <p:cNvSpPr>
            <a:spLocks noGrp="1"/>
          </p:cNvSpPr>
          <p:nvPr>
            <p:ph type="sldNum" sz="quarter" idx="12"/>
          </p:nvPr>
        </p:nvSpPr>
        <p:spPr/>
        <p:txBody>
          <a:bodyPr/>
          <a:lstStyle/>
          <a:p>
            <a:fld id="{73B850FF-6169-4056-8077-06FFA93A5366}" type="slidenum">
              <a:rPr lang="en-US" sz="1400" smtClean="0"/>
              <a:t>9</a:t>
            </a:fld>
            <a:endParaRPr lang="en-US" dirty="0"/>
          </a:p>
        </p:txBody>
      </p:sp>
      <p:sp>
        <p:nvSpPr>
          <p:cNvPr id="8" name="TextBox 7">
            <a:extLst>
              <a:ext uri="{FF2B5EF4-FFF2-40B4-BE49-F238E27FC236}">
                <a16:creationId xmlns:a16="http://schemas.microsoft.com/office/drawing/2014/main" id="{04FFA905-78A7-7AC9-8E27-591C44E0C701}"/>
              </a:ext>
            </a:extLst>
          </p:cNvPr>
          <p:cNvSpPr txBox="1"/>
          <p:nvPr/>
        </p:nvSpPr>
        <p:spPr>
          <a:xfrm>
            <a:off x="286916" y="2373503"/>
            <a:ext cx="1455574" cy="646331"/>
          </a:xfrm>
          <a:prstGeom prst="rect">
            <a:avLst/>
          </a:prstGeom>
          <a:noFill/>
        </p:spPr>
        <p:txBody>
          <a:bodyPr wrap="square" rtlCol="0">
            <a:spAutoFit/>
          </a:bodyPr>
          <a:lstStyle/>
          <a:p>
            <a:pPr algn="ctr"/>
            <a:r>
              <a:rPr lang="es-ES_tradnl" dirty="0"/>
              <a:t>Problema de negocio</a:t>
            </a:r>
          </a:p>
        </p:txBody>
      </p:sp>
      <p:sp>
        <p:nvSpPr>
          <p:cNvPr id="9" name="Rounded Rectangle 8">
            <a:extLst>
              <a:ext uri="{FF2B5EF4-FFF2-40B4-BE49-F238E27FC236}">
                <a16:creationId xmlns:a16="http://schemas.microsoft.com/office/drawing/2014/main" id="{16D0A701-41CB-A147-05DA-91F710C44012}"/>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Definición de objetivos</a:t>
            </a:r>
          </a:p>
        </p:txBody>
      </p:sp>
      <p:sp>
        <p:nvSpPr>
          <p:cNvPr id="10" name="Rounded Rectangle 9">
            <a:extLst>
              <a:ext uri="{FF2B5EF4-FFF2-40B4-BE49-F238E27FC236}">
                <a16:creationId xmlns:a16="http://schemas.microsoft.com/office/drawing/2014/main" id="{0D90278A-3113-2D27-C047-4C366D6CBF4D}"/>
              </a:ext>
            </a:extLst>
          </p:cNvPr>
          <p:cNvSpPr/>
          <p:nvPr/>
        </p:nvSpPr>
        <p:spPr>
          <a:xfrm>
            <a:off x="4081365" y="2225748"/>
            <a:ext cx="1455574" cy="942391"/>
          </a:xfrm>
          <a:prstGeom prst="roundRect">
            <a:avLst/>
          </a:prstGeom>
          <a:solidFill>
            <a:schemeClr val="accent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Recolección de datos y preparación</a:t>
            </a:r>
          </a:p>
        </p:txBody>
      </p:sp>
      <p:sp>
        <p:nvSpPr>
          <p:cNvPr id="11" name="Rounded Rectangle 10">
            <a:extLst>
              <a:ext uri="{FF2B5EF4-FFF2-40B4-BE49-F238E27FC236}">
                <a16:creationId xmlns:a16="http://schemas.microsoft.com/office/drawing/2014/main" id="{9A32EA72-76FE-C097-FFBF-C738CF872747}"/>
              </a:ext>
            </a:extLst>
          </p:cNvPr>
          <p:cNvSpPr/>
          <p:nvPr/>
        </p:nvSpPr>
        <p:spPr>
          <a:xfrm>
            <a:off x="5974701" y="2230504"/>
            <a:ext cx="1455574" cy="942391"/>
          </a:xfrm>
          <a:prstGeom prst="roundRect">
            <a:avLst/>
          </a:prstGeom>
          <a:solidFill>
            <a:schemeClr val="accent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err="1"/>
              <a:t>Feature</a:t>
            </a:r>
            <a:r>
              <a:rPr lang="es-ES_tradnl" sz="1400" dirty="0"/>
              <a:t> </a:t>
            </a:r>
            <a:r>
              <a:rPr lang="es-ES_tradnl" sz="1400" dirty="0" err="1"/>
              <a:t>engineering</a:t>
            </a:r>
            <a:endParaRPr lang="es-ES_tradnl" sz="1400" dirty="0"/>
          </a:p>
        </p:txBody>
      </p:sp>
      <p:sp>
        <p:nvSpPr>
          <p:cNvPr id="12" name="Rounded Rectangle 11">
            <a:extLst>
              <a:ext uri="{FF2B5EF4-FFF2-40B4-BE49-F238E27FC236}">
                <a16:creationId xmlns:a16="http://schemas.microsoft.com/office/drawing/2014/main" id="{31301E16-9BC1-C420-D088-B66D78280DD1}"/>
              </a:ext>
            </a:extLst>
          </p:cNvPr>
          <p:cNvSpPr/>
          <p:nvPr/>
        </p:nvSpPr>
        <p:spPr>
          <a:xfrm>
            <a:off x="9776927" y="2236906"/>
            <a:ext cx="1455574" cy="942391"/>
          </a:xfrm>
          <a:prstGeom prst="roundRect">
            <a:avLst/>
          </a:prstGeom>
          <a:solidFill>
            <a:schemeClr val="accent6">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Evaluación del modelo</a:t>
            </a:r>
          </a:p>
        </p:txBody>
      </p:sp>
      <p:sp>
        <p:nvSpPr>
          <p:cNvPr id="13" name="Rounded Rectangle 12">
            <a:extLst>
              <a:ext uri="{FF2B5EF4-FFF2-40B4-BE49-F238E27FC236}">
                <a16:creationId xmlns:a16="http://schemas.microsoft.com/office/drawing/2014/main" id="{14FE4E7B-459B-F45C-2315-4D6D6A32F9D1}"/>
              </a:ext>
            </a:extLst>
          </p:cNvPr>
          <p:cNvSpPr/>
          <p:nvPr/>
        </p:nvSpPr>
        <p:spPr>
          <a:xfrm>
            <a:off x="9776927"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Despliegue del modelo</a:t>
            </a:r>
          </a:p>
        </p:txBody>
      </p:sp>
      <p:sp>
        <p:nvSpPr>
          <p:cNvPr id="14" name="Rounded Rectangle 13">
            <a:extLst>
              <a:ext uri="{FF2B5EF4-FFF2-40B4-BE49-F238E27FC236}">
                <a16:creationId xmlns:a16="http://schemas.microsoft.com/office/drawing/2014/main" id="{4232C8FF-1D77-7214-D04C-A6063472A434}"/>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Servicio del modelo</a:t>
            </a:r>
          </a:p>
        </p:txBody>
      </p:sp>
      <p:sp>
        <p:nvSpPr>
          <p:cNvPr id="15" name="Rounded Rectangle 14">
            <a:extLst>
              <a:ext uri="{FF2B5EF4-FFF2-40B4-BE49-F238E27FC236}">
                <a16:creationId xmlns:a16="http://schemas.microsoft.com/office/drawing/2014/main" id="{7567E298-2792-48D3-328F-D35BDFB279F6}"/>
              </a:ext>
            </a:extLst>
          </p:cNvPr>
          <p:cNvSpPr/>
          <p:nvPr/>
        </p:nvSpPr>
        <p:spPr>
          <a:xfrm>
            <a:off x="5974701" y="4294223"/>
            <a:ext cx="1455574" cy="942391"/>
          </a:xfrm>
          <a:prstGeom prst="roundRect">
            <a:avLst/>
          </a:prstGeom>
          <a:solidFill>
            <a:schemeClr val="accent4">
              <a:lumMod val="75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Monitoreo del modelo</a:t>
            </a:r>
          </a:p>
        </p:txBody>
      </p:sp>
      <p:sp>
        <p:nvSpPr>
          <p:cNvPr id="16" name="Rounded Rectangle 15">
            <a:extLst>
              <a:ext uri="{FF2B5EF4-FFF2-40B4-BE49-F238E27FC236}">
                <a16:creationId xmlns:a16="http://schemas.microsoft.com/office/drawing/2014/main" id="{15BF554C-CD83-1BC8-CD2B-91C9C6ED9FFB}"/>
              </a:ext>
            </a:extLst>
          </p:cNvPr>
          <p:cNvSpPr/>
          <p:nvPr/>
        </p:nvSpPr>
        <p:spPr>
          <a:xfrm>
            <a:off x="4081365" y="4294223"/>
            <a:ext cx="1455574" cy="942391"/>
          </a:xfrm>
          <a:prstGeom prst="roundRect">
            <a:avLst/>
          </a:prstGeom>
          <a:solidFill>
            <a:schemeClr val="accent4">
              <a:lumMod val="75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Mantenimiento del modelo</a:t>
            </a:r>
          </a:p>
        </p:txBody>
      </p:sp>
      <p:sp>
        <p:nvSpPr>
          <p:cNvPr id="17" name="Rounded Rectangle 16">
            <a:extLst>
              <a:ext uri="{FF2B5EF4-FFF2-40B4-BE49-F238E27FC236}">
                <a16:creationId xmlns:a16="http://schemas.microsoft.com/office/drawing/2014/main" id="{72BB86E4-79E2-D10A-159D-55879D844D38}"/>
              </a:ext>
            </a:extLst>
          </p:cNvPr>
          <p:cNvSpPr/>
          <p:nvPr/>
        </p:nvSpPr>
        <p:spPr>
          <a:xfrm>
            <a:off x="7875814" y="2236906"/>
            <a:ext cx="1455574" cy="942391"/>
          </a:xfrm>
          <a:prstGeom prst="roundRect">
            <a:avLst/>
          </a:prstGeom>
          <a:solidFill>
            <a:schemeClr val="accent6">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200" dirty="0"/>
              <a:t>Entrenamiento del modelo</a:t>
            </a:r>
          </a:p>
        </p:txBody>
      </p:sp>
      <p:cxnSp>
        <p:nvCxnSpPr>
          <p:cNvPr id="19" name="Straight Arrow Connector 18">
            <a:extLst>
              <a:ext uri="{FF2B5EF4-FFF2-40B4-BE49-F238E27FC236}">
                <a16:creationId xmlns:a16="http://schemas.microsoft.com/office/drawing/2014/main" id="{B26453F2-7DB6-7332-735C-DAE313B0C63E}"/>
              </a:ext>
            </a:extLst>
          </p:cNvPr>
          <p:cNvCxnSpPr>
            <a:stCxn id="8" idx="3"/>
            <a:endCxn id="9" idx="1"/>
          </p:cNvCxnSpPr>
          <p:nvPr/>
        </p:nvCxnSpPr>
        <p:spPr>
          <a:xfrm>
            <a:off x="1742490" y="269666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Straight Arrow Connector 22">
            <a:extLst>
              <a:ext uri="{FF2B5EF4-FFF2-40B4-BE49-F238E27FC236}">
                <a16:creationId xmlns:a16="http://schemas.microsoft.com/office/drawing/2014/main" id="{484BA6AD-890A-7E3E-020E-C39FF7D50E79}"/>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A930983C-9F25-9C4B-5150-66B36BCB16E9}"/>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9" name="Straight Arrow Connector 28">
            <a:extLst>
              <a:ext uri="{FF2B5EF4-FFF2-40B4-BE49-F238E27FC236}">
                <a16:creationId xmlns:a16="http://schemas.microsoft.com/office/drawing/2014/main" id="{CFE06490-1187-56DD-4414-417DA4136932}"/>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2" name="Straight Arrow Connector 31">
            <a:extLst>
              <a:ext uri="{FF2B5EF4-FFF2-40B4-BE49-F238E27FC236}">
                <a16:creationId xmlns:a16="http://schemas.microsoft.com/office/drawing/2014/main" id="{C196C7E8-0FB9-043A-F153-EBED7E7E0D7E}"/>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8" name="Curved Connector 37">
            <a:extLst>
              <a:ext uri="{FF2B5EF4-FFF2-40B4-BE49-F238E27FC236}">
                <a16:creationId xmlns:a16="http://schemas.microsoft.com/office/drawing/2014/main" id="{06503179-FE9C-7514-B66D-2877FB1A7816}"/>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3" name="Straight Arrow Connector 42">
            <a:extLst>
              <a:ext uri="{FF2B5EF4-FFF2-40B4-BE49-F238E27FC236}">
                <a16:creationId xmlns:a16="http://schemas.microsoft.com/office/drawing/2014/main" id="{96E252D8-FAFC-3E1D-BB8D-029FC8E5D056}"/>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6" name="Straight Arrow Connector 45">
            <a:extLst>
              <a:ext uri="{FF2B5EF4-FFF2-40B4-BE49-F238E27FC236}">
                <a16:creationId xmlns:a16="http://schemas.microsoft.com/office/drawing/2014/main" id="{F3DB1700-383D-5610-DFD1-BF8E32EE650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9" name="Straight Arrow Connector 48">
            <a:extLst>
              <a:ext uri="{FF2B5EF4-FFF2-40B4-BE49-F238E27FC236}">
                <a16:creationId xmlns:a16="http://schemas.microsoft.com/office/drawing/2014/main" id="{5938CB9B-2981-CC64-E737-6E8E039F171D}"/>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53" name="Straight Arrow Connector 52">
            <a:extLst>
              <a:ext uri="{FF2B5EF4-FFF2-40B4-BE49-F238E27FC236}">
                <a16:creationId xmlns:a16="http://schemas.microsoft.com/office/drawing/2014/main" id="{205182A6-DFCC-0E51-9791-F20FB0CEFCD0}"/>
              </a:ext>
            </a:extLst>
          </p:cNvPr>
          <p:cNvCxnSpPr>
            <a:cxnSpLocks/>
            <a:stCxn id="16" idx="0"/>
            <a:endCxn id="10" idx="2"/>
          </p:cNvCxnSpPr>
          <p:nvPr/>
        </p:nvCxnSpPr>
        <p:spPr>
          <a:xfrm flipV="1">
            <a:off x="4809152" y="3168139"/>
            <a:ext cx="0" cy="1126084"/>
          </a:xfrm>
          <a:prstGeom prst="straightConnector1">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56" name="Curved Connector 55">
            <a:extLst>
              <a:ext uri="{FF2B5EF4-FFF2-40B4-BE49-F238E27FC236}">
                <a16:creationId xmlns:a16="http://schemas.microsoft.com/office/drawing/2014/main" id="{A59B2092-C4CB-32E5-DD15-5B46B2616F37}"/>
              </a:ext>
            </a:extLst>
          </p:cNvPr>
          <p:cNvCxnSpPr>
            <a:cxnSpLocks/>
            <a:stCxn id="16" idx="0"/>
            <a:endCxn id="11" idx="2"/>
          </p:cNvCxnSpPr>
          <p:nvPr/>
        </p:nvCxnSpPr>
        <p:spPr>
          <a:xfrm rot="5400000" flipH="1" flipV="1">
            <a:off x="5195156" y="2786891"/>
            <a:ext cx="1121328" cy="1893336"/>
          </a:xfrm>
          <a:prstGeom prst="curvedConnector3">
            <a:avLst>
              <a:gd name="adj1" fmla="val 12555"/>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4" name="Curved Connector 63">
            <a:extLst>
              <a:ext uri="{FF2B5EF4-FFF2-40B4-BE49-F238E27FC236}">
                <a16:creationId xmlns:a16="http://schemas.microsoft.com/office/drawing/2014/main" id="{2A7D0832-75E2-F170-A243-4D17731A69EB}"/>
              </a:ext>
            </a:extLst>
          </p:cNvPr>
          <p:cNvCxnSpPr>
            <a:cxnSpLocks/>
            <a:stCxn id="12" idx="2"/>
            <a:endCxn id="9" idx="2"/>
          </p:cNvCxnSpPr>
          <p:nvPr/>
        </p:nvCxnSpPr>
        <p:spPr>
          <a:xfrm rot="5400000" flipH="1">
            <a:off x="6700660" y="-624756"/>
            <a:ext cx="11433" cy="7596675"/>
          </a:xfrm>
          <a:prstGeom prst="curvedConnector3">
            <a:avLst>
              <a:gd name="adj1" fmla="val -7304207"/>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9" name="Curved Connector 68">
            <a:extLst>
              <a:ext uri="{FF2B5EF4-FFF2-40B4-BE49-F238E27FC236}">
                <a16:creationId xmlns:a16="http://schemas.microsoft.com/office/drawing/2014/main" id="{42E4A3C3-BF8E-360F-5CF0-37451A5F56EF}"/>
              </a:ext>
            </a:extLst>
          </p:cNvPr>
          <p:cNvCxnSpPr>
            <a:cxnSpLocks/>
            <a:stCxn id="12" idx="2"/>
            <a:endCxn id="10" idx="2"/>
          </p:cNvCxnSpPr>
          <p:nvPr/>
        </p:nvCxnSpPr>
        <p:spPr>
          <a:xfrm rot="5400000" flipH="1">
            <a:off x="7651354" y="325937"/>
            <a:ext cx="11158" cy="5695562"/>
          </a:xfrm>
          <a:prstGeom prst="curvedConnector3">
            <a:avLst>
              <a:gd name="adj1" fmla="val -4975542"/>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77" name="Curved Connector 76">
            <a:extLst>
              <a:ext uri="{FF2B5EF4-FFF2-40B4-BE49-F238E27FC236}">
                <a16:creationId xmlns:a16="http://schemas.microsoft.com/office/drawing/2014/main" id="{13D7238D-4086-36CA-41B0-A45A654C956A}"/>
              </a:ext>
            </a:extLst>
          </p:cNvPr>
          <p:cNvCxnSpPr>
            <a:cxnSpLocks/>
            <a:stCxn id="12" idx="2"/>
            <a:endCxn id="17" idx="2"/>
          </p:cNvCxnSpPr>
          <p:nvPr/>
        </p:nvCxnSpPr>
        <p:spPr>
          <a:xfrm rot="5400000">
            <a:off x="9554158" y="2228741"/>
            <a:ext cx="12700" cy="1901113"/>
          </a:xfrm>
          <a:prstGeom prst="curvedConnector3">
            <a:avLst>
              <a:gd name="adj1" fmla="val 150611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4" name="Curved Connector 83">
            <a:extLst>
              <a:ext uri="{FF2B5EF4-FFF2-40B4-BE49-F238E27FC236}">
                <a16:creationId xmlns:a16="http://schemas.microsoft.com/office/drawing/2014/main" id="{18B3FA84-62BD-7C97-FD29-734C75CAACD1}"/>
              </a:ext>
            </a:extLst>
          </p:cNvPr>
          <p:cNvCxnSpPr>
            <a:cxnSpLocks/>
            <a:stCxn id="12" idx="2"/>
            <a:endCxn id="11" idx="2"/>
          </p:cNvCxnSpPr>
          <p:nvPr/>
        </p:nvCxnSpPr>
        <p:spPr>
          <a:xfrm rot="5400000" flipH="1">
            <a:off x="8600400" y="1274983"/>
            <a:ext cx="6402" cy="3802226"/>
          </a:xfrm>
          <a:prstGeom prst="curvedConnector3">
            <a:avLst>
              <a:gd name="adj1" fmla="val -561120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8" name="Curved Connector 87">
            <a:extLst>
              <a:ext uri="{FF2B5EF4-FFF2-40B4-BE49-F238E27FC236}">
                <a16:creationId xmlns:a16="http://schemas.microsoft.com/office/drawing/2014/main" id="{04404C15-5AD7-A14C-854E-AF4CFC72A6D0}"/>
              </a:ext>
            </a:extLst>
          </p:cNvPr>
          <p:cNvCxnSpPr>
            <a:cxnSpLocks/>
            <a:stCxn id="15" idx="0"/>
            <a:endCxn id="17" idx="2"/>
          </p:cNvCxnSpPr>
          <p:nvPr/>
        </p:nvCxnSpPr>
        <p:spPr>
          <a:xfrm rot="5400000" flipH="1" flipV="1">
            <a:off x="7095581" y="2786204"/>
            <a:ext cx="1114926" cy="1901113"/>
          </a:xfrm>
          <a:prstGeom prst="curvedConnector3">
            <a:avLst>
              <a:gd name="adj1" fmla="val 39120"/>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sp>
        <p:nvSpPr>
          <p:cNvPr id="3" name="Rounded Rectangle 2">
            <a:extLst>
              <a:ext uri="{FF2B5EF4-FFF2-40B4-BE49-F238E27FC236}">
                <a16:creationId xmlns:a16="http://schemas.microsoft.com/office/drawing/2014/main" id="{13B81944-AD3A-8346-49C4-9934701C5664}"/>
              </a:ext>
            </a:extLst>
          </p:cNvPr>
          <p:cNvSpPr/>
          <p:nvPr/>
        </p:nvSpPr>
        <p:spPr>
          <a:xfrm>
            <a:off x="7703844" y="4129041"/>
            <a:ext cx="3700626" cy="1241997"/>
          </a:xfrm>
          <a:prstGeom prst="roundRect">
            <a:avLst/>
          </a:prstGeom>
          <a:noFill/>
          <a:ln w="7620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TextBox 3">
            <a:extLst>
              <a:ext uri="{FF2B5EF4-FFF2-40B4-BE49-F238E27FC236}">
                <a16:creationId xmlns:a16="http://schemas.microsoft.com/office/drawing/2014/main" id="{FD59D4DC-927E-D72D-7574-C4AD8FBA5374}"/>
              </a:ext>
            </a:extLst>
          </p:cNvPr>
          <p:cNvSpPr txBox="1"/>
          <p:nvPr/>
        </p:nvSpPr>
        <p:spPr>
          <a:xfrm>
            <a:off x="8500503" y="1863898"/>
            <a:ext cx="2107308" cy="369332"/>
          </a:xfrm>
          <a:prstGeom prst="rect">
            <a:avLst/>
          </a:prstGeom>
          <a:noFill/>
        </p:spPr>
        <p:txBody>
          <a:bodyPr wrap="none" rtlCol="0">
            <a:spAutoFit/>
          </a:bodyPr>
          <a:lstStyle/>
          <a:p>
            <a:r>
              <a:rPr lang="es-ES_tradnl" i="1" dirty="0"/>
              <a:t>En clase 2 y AMq1</a:t>
            </a:r>
          </a:p>
        </p:txBody>
      </p:sp>
      <p:sp>
        <p:nvSpPr>
          <p:cNvPr id="7" name="TextBox 6">
            <a:extLst>
              <a:ext uri="{FF2B5EF4-FFF2-40B4-BE49-F238E27FC236}">
                <a16:creationId xmlns:a16="http://schemas.microsoft.com/office/drawing/2014/main" id="{4C749C49-3985-48CF-B2FF-C0BE256667A1}"/>
              </a:ext>
            </a:extLst>
          </p:cNvPr>
          <p:cNvSpPr txBox="1"/>
          <p:nvPr/>
        </p:nvSpPr>
        <p:spPr>
          <a:xfrm>
            <a:off x="4228703" y="1854038"/>
            <a:ext cx="3054234" cy="369332"/>
          </a:xfrm>
          <a:prstGeom prst="rect">
            <a:avLst/>
          </a:prstGeom>
          <a:noFill/>
        </p:spPr>
        <p:txBody>
          <a:bodyPr wrap="none" rtlCol="0">
            <a:spAutoFit/>
          </a:bodyPr>
          <a:lstStyle/>
          <a:p>
            <a:r>
              <a:rPr lang="es-ES_tradnl" i="1" dirty="0"/>
              <a:t>En clase 3 y 4, AMq1 y </a:t>
            </a:r>
            <a:r>
              <a:rPr lang="es-ES_tradnl" i="1" dirty="0" err="1"/>
              <a:t>AdD</a:t>
            </a:r>
            <a:endParaRPr lang="es-ES_tradnl" i="1" dirty="0"/>
          </a:p>
        </p:txBody>
      </p:sp>
      <p:sp>
        <p:nvSpPr>
          <p:cNvPr id="18" name="TextBox 17">
            <a:extLst>
              <a:ext uri="{FF2B5EF4-FFF2-40B4-BE49-F238E27FC236}">
                <a16:creationId xmlns:a16="http://schemas.microsoft.com/office/drawing/2014/main" id="{89911DD0-4600-9920-6863-23CA74D8F92A}"/>
              </a:ext>
            </a:extLst>
          </p:cNvPr>
          <p:cNvSpPr txBox="1"/>
          <p:nvPr/>
        </p:nvSpPr>
        <p:spPr>
          <a:xfrm>
            <a:off x="5238379" y="5272185"/>
            <a:ext cx="1231427" cy="369332"/>
          </a:xfrm>
          <a:prstGeom prst="rect">
            <a:avLst/>
          </a:prstGeom>
          <a:noFill/>
        </p:spPr>
        <p:txBody>
          <a:bodyPr wrap="none" rtlCol="0">
            <a:spAutoFit/>
          </a:bodyPr>
          <a:lstStyle/>
          <a:p>
            <a:r>
              <a:rPr lang="es-ES_tradnl" i="1" dirty="0"/>
              <a:t>En clase 3</a:t>
            </a:r>
          </a:p>
        </p:txBody>
      </p:sp>
    </p:spTree>
    <p:extLst>
      <p:ext uri="{BB962C8B-B14F-4D97-AF65-F5344CB8AC3E}">
        <p14:creationId xmlns:p14="http://schemas.microsoft.com/office/powerpoint/2010/main" val="3041734069"/>
      </p:ext>
    </p:extLst>
  </p:cSld>
  <p:clrMapOvr>
    <a:masterClrMapping/>
  </p:clrMapOvr>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5078</TotalTime>
  <Words>5471</Words>
  <Application>Microsoft Macintosh PowerPoint</Application>
  <PresentationFormat>Widescreen</PresentationFormat>
  <Paragraphs>485</Paragraphs>
  <Slides>46</Slides>
  <Notes>38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Arial</vt:lpstr>
      <vt:lpstr>Avenir Next LT Pro</vt:lpstr>
      <vt:lpstr>AvenirNext LT Pro Medium</vt:lpstr>
      <vt:lpstr>Calibri</vt:lpstr>
      <vt:lpstr>Cambria Math</vt:lpstr>
      <vt:lpstr>LMRoman10</vt:lpstr>
      <vt:lpstr>MinionPro</vt:lpstr>
      <vt:lpstr>Sabon Next LT</vt:lpstr>
      <vt:lpstr>DappledVTI</vt:lpstr>
      <vt:lpstr>Desplegado de modelos. Predicción en lotes </vt:lpstr>
      <vt:lpstr>Repaso de la clase anterior</vt:lpstr>
      <vt:lpstr>Oquestadores y sincronizadores</vt:lpstr>
      <vt:lpstr>Oquestadores y sincronizadores</vt:lpstr>
      <vt:lpstr>Oquestadores y sincronizadores</vt:lpstr>
      <vt:lpstr>Gestión de flujo de trabajo</vt:lpstr>
      <vt:lpstr>Apache Airflow</vt:lpstr>
      <vt:lpstr>Despliegue de modelos</vt:lpstr>
      <vt:lpstr>Ciclo de vida de un proyecto de Aprendizaje Automático</vt:lpstr>
      <vt:lpstr>Despliegue de modelos</vt:lpstr>
      <vt:lpstr>Despliegue de modelos</vt:lpstr>
      <vt:lpstr>Despliegue de modelos</vt:lpstr>
      <vt:lpstr>Despliegue de modelos</vt:lpstr>
      <vt:lpstr>Despliegue de modelos</vt:lpstr>
      <vt:lpstr>Despliegue de modelos</vt:lpstr>
      <vt:lpstr>Despliegue de modelos</vt:lpstr>
      <vt:lpstr>Estrategias de despliegue</vt:lpstr>
      <vt:lpstr>Estrategia de despliegue</vt:lpstr>
      <vt:lpstr>Estrategia de despliegue</vt:lpstr>
      <vt:lpstr>Estrategia de despliegue</vt:lpstr>
      <vt:lpstr>Estrategia de despliegue</vt:lpstr>
      <vt:lpstr>Estrategia de despliegue</vt:lpstr>
      <vt:lpstr>Estrategia de despliegue</vt:lpstr>
      <vt:lpstr>Sirviendo modelos</vt:lpstr>
      <vt:lpstr>Sirviendo modelos</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Predicción en lotes</vt:lpstr>
      <vt:lpstr>Predicción en lotes</vt:lpstr>
      <vt:lpstr>Predicción en lotes</vt:lpstr>
      <vt:lpstr>Predicción en lotes</vt:lpstr>
      <vt:lpstr>Predicción en lotes</vt:lpstr>
      <vt:lpstr>Predicción en lotes</vt:lpstr>
      <vt:lpstr>Predicción en lotes – ejemplo de aplicación</vt:lpstr>
      <vt:lpstr>Predicción en lotes - ejemplo</vt:lpstr>
      <vt:lpstr>Predicción en lotes - ejemplo</vt:lpstr>
      <vt:lpstr>Predicción en lotes - ejemplo</vt:lpstr>
      <vt:lpstr>Predicción en lotes - ejemplo</vt:lpstr>
      <vt:lpstr>Predicción en lotes - ejemplo</vt:lpstr>
      <vt:lpstr>Predicción en lotes - ejemplo</vt:lpstr>
      <vt:lpstr>Predicción en lotes - ejemplo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146</cp:revision>
  <dcterms:created xsi:type="dcterms:W3CDTF">2024-02-08T17:40:43Z</dcterms:created>
  <dcterms:modified xsi:type="dcterms:W3CDTF">2024-04-05T21:46:31Z</dcterms:modified>
</cp:coreProperties>
</file>

<file path=docProps/thumbnail.jpeg>
</file>